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48" r:id="rId1"/>
    <p:sldMasterId id="2147483650" r:id="rId2"/>
    <p:sldMasterId id="2147483658" r:id="rId3"/>
  </p:sldMasterIdLst>
  <p:notesMasterIdLst>
    <p:notesMasterId r:id="rId19"/>
  </p:notesMasterIdLst>
  <p:handoutMasterIdLst>
    <p:handoutMasterId r:id="rId20"/>
  </p:handoutMasterIdLst>
  <p:sldIdLst>
    <p:sldId id="260" r:id="rId4"/>
    <p:sldId id="394" r:id="rId5"/>
    <p:sldId id="315" r:id="rId6"/>
    <p:sldId id="375" r:id="rId7"/>
    <p:sldId id="347" r:id="rId8"/>
    <p:sldId id="392" r:id="rId9"/>
    <p:sldId id="386" r:id="rId10"/>
    <p:sldId id="359" r:id="rId11"/>
    <p:sldId id="362" r:id="rId12"/>
    <p:sldId id="383" r:id="rId13"/>
    <p:sldId id="330" r:id="rId14"/>
    <p:sldId id="390" r:id="rId15"/>
    <p:sldId id="366" r:id="rId16"/>
    <p:sldId id="345" r:id="rId17"/>
    <p:sldId id="397" r:id="rId18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F6EF"/>
          </a:solidFill>
        </a:fill>
      </a:tcStyle>
    </a:wholeTbl>
    <a:band1H>
      <a:tcStyle>
        <a:tcBdr/>
        <a:fill>
          <a:solidFill>
            <a:srgbClr val="CBECD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BECDE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CC99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CC99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00CC99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CC99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0" autoAdjust="0"/>
  </p:normalViewPr>
  <p:slideViewPr>
    <p:cSldViewPr>
      <p:cViewPr varScale="1">
        <p:scale>
          <a:sx n="105" d="100"/>
          <a:sy n="105" d="100"/>
        </p:scale>
        <p:origin x="17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AU-IDF\DATAGRPS\ORS\Thematiques\Etudes\Barometre%20sante%202016\Indicateurs%20sant&#233;%20jeunes\R&#233;sultats%20excel\indicateurs_sante_jeunes_franciliens_revu%20CEK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AU-IDF\DATAGRPS\ORS\Thematiques\Etudes\Barometre%20sante%202016\Indicateurs%20sant&#233;%20jeunes\R&#233;sultats%20excel\indicateurs_sante_jeunes_franciliens_revu%20CE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AU-IDF\DATAGRPS\ORS\Thematiques\Etudes\Barometre%20sante%202016\Indicateurs%20sant&#233;%20jeunes\R&#233;sultats%20excel\indicateurs_sante_jeunes_franciliens_revu%20CE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ZEUS\DATAGRPS\ORS\Thematiques\Etudes\Barometre%20sante%202016\Indicateurs%20sant&#233;%20jeunes\R&#233;sultats%20excel\indicateurs_sante_jeunes_franciliens_revu%20CE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AU-IDF\DATAGRPS\ORS\Thematiques\Etudes\Barometre%20sante%202016\Indicateurs%20sant&#233;%20jeunes\R&#233;sultats%20excel\indicateurs_sante_jeunes_francilien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AU-IDF\DATAGRPS\ORS\Thematiques\Etudes\Barometre%20sante%202016\Indicateurs%20sant&#233;%20jeunes\R&#233;sultats%20excel\indicateurs_sante_jeunes_francilien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AU-IDF\DATAGRPS\ORS\Thematiques\Etudes\Barometre%20sante%202016\Indicateurs%20sant&#233;%20jeunes\R&#233;sultats%20excel\indicateurs_sante_jeunes_francilie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76467087569242E-2"/>
          <c:y val="0.1677214478164456"/>
          <c:w val="0.89575240594925631"/>
          <c:h val="0.593289657747131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'Santé physique et mentale'!$AO$18</c:f>
              <c:strCache>
                <c:ptCount val="1"/>
                <c:pt idx="0">
                  <c:v>Excellente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0E95E6-96E4-4DD8-9CA4-670DE8B17C0A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749-4A61-AD68-BFCE6D2092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'Santé physique et mentale'!$AN$19:$AN$22</c:f>
              <c:strCache>
                <c:ptCount val="4"/>
                <c:pt idx="0">
                  <c:v>Diplôme inférieur</c:v>
                </c:pt>
                <c:pt idx="1">
                  <c:v>Diplôme supérieur</c:v>
                </c:pt>
                <c:pt idx="2">
                  <c:v>Diplôme inférieur</c:v>
                </c:pt>
                <c:pt idx="3">
                  <c:v>Diplôme supérieur</c:v>
                </c:pt>
              </c:strCache>
            </c:strRef>
          </c:cat>
          <c:val>
            <c:numRef>
              <c:f>'Santé physique et mentale'!$AO$19:$AO$22</c:f>
              <c:numCache>
                <c:formatCode>0.0</c:formatCode>
                <c:ptCount val="4"/>
                <c:pt idx="0">
                  <c:v>17.149999999999999</c:v>
                </c:pt>
                <c:pt idx="1">
                  <c:v>16.690000000000001</c:v>
                </c:pt>
                <c:pt idx="2">
                  <c:v>13.92</c:v>
                </c:pt>
                <c:pt idx="3">
                  <c:v>16.23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EB-46EA-8727-FB63115B1E76}"/>
            </c:ext>
          </c:extLst>
        </c:ser>
        <c:ser>
          <c:idx val="1"/>
          <c:order val="1"/>
          <c:tx>
            <c:strRef>
              <c:f>'Santé physique et mentale'!$AP$18</c:f>
              <c:strCache>
                <c:ptCount val="1"/>
                <c:pt idx="0">
                  <c:v>Très bonne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'Santé physique et mentale'!$AN$19:$AN$22</c:f>
              <c:strCache>
                <c:ptCount val="4"/>
                <c:pt idx="0">
                  <c:v>Diplôme inférieur</c:v>
                </c:pt>
                <c:pt idx="1">
                  <c:v>Diplôme supérieur</c:v>
                </c:pt>
                <c:pt idx="2">
                  <c:v>Diplôme inférieur</c:v>
                </c:pt>
                <c:pt idx="3">
                  <c:v>Diplôme supérieur</c:v>
                </c:pt>
              </c:strCache>
            </c:strRef>
          </c:cat>
          <c:val>
            <c:numRef>
              <c:f>'Santé physique et mentale'!$AP$19:$AP$22</c:f>
              <c:numCache>
                <c:formatCode>0.0</c:formatCode>
                <c:ptCount val="4"/>
                <c:pt idx="0">
                  <c:v>30.57</c:v>
                </c:pt>
                <c:pt idx="1">
                  <c:v>38.31</c:v>
                </c:pt>
                <c:pt idx="2">
                  <c:v>29.32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EB-46EA-8727-FB63115B1E76}"/>
            </c:ext>
          </c:extLst>
        </c:ser>
        <c:ser>
          <c:idx val="2"/>
          <c:order val="2"/>
          <c:tx>
            <c:strRef>
              <c:f>'Santé physique et mentale'!$AQ$18</c:f>
              <c:strCache>
                <c:ptCount val="1"/>
                <c:pt idx="0">
                  <c:v>Bonne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'Santé physique et mentale'!$AN$19:$AN$22</c:f>
              <c:strCache>
                <c:ptCount val="4"/>
                <c:pt idx="0">
                  <c:v>Diplôme inférieur</c:v>
                </c:pt>
                <c:pt idx="1">
                  <c:v>Diplôme supérieur</c:v>
                </c:pt>
                <c:pt idx="2">
                  <c:v>Diplôme inférieur</c:v>
                </c:pt>
                <c:pt idx="3">
                  <c:v>Diplôme supérieur</c:v>
                </c:pt>
              </c:strCache>
            </c:strRef>
          </c:cat>
          <c:val>
            <c:numRef>
              <c:f>'Santé physique et mentale'!$AQ$19:$AQ$22</c:f>
              <c:numCache>
                <c:formatCode>0.0</c:formatCode>
                <c:ptCount val="4"/>
                <c:pt idx="0">
                  <c:v>46.07</c:v>
                </c:pt>
                <c:pt idx="1">
                  <c:v>42.42</c:v>
                </c:pt>
                <c:pt idx="2">
                  <c:v>53.23</c:v>
                </c:pt>
                <c:pt idx="3">
                  <c:v>37.75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EB-46EA-8727-FB63115B1E76}"/>
            </c:ext>
          </c:extLst>
        </c:ser>
        <c:ser>
          <c:idx val="3"/>
          <c:order val="3"/>
          <c:tx>
            <c:strRef>
              <c:f>'Santé physique et mentale'!$AR$18</c:f>
              <c:strCache>
                <c:ptCount val="1"/>
                <c:pt idx="0">
                  <c:v>Médiocre, mauvaise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187259525582785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EB-46EA-8727-FB63115B1E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'Santé physique et mentale'!$AN$19:$AN$22</c:f>
              <c:strCache>
                <c:ptCount val="4"/>
                <c:pt idx="0">
                  <c:v>Diplôme inférieur</c:v>
                </c:pt>
                <c:pt idx="1">
                  <c:v>Diplôme supérieur</c:v>
                </c:pt>
                <c:pt idx="2">
                  <c:v>Diplôme inférieur</c:v>
                </c:pt>
                <c:pt idx="3">
                  <c:v>Diplôme supérieur</c:v>
                </c:pt>
              </c:strCache>
            </c:strRef>
          </c:cat>
          <c:val>
            <c:numRef>
              <c:f>'Santé physique et mentale'!$AR$19:$AR$22</c:f>
              <c:numCache>
                <c:formatCode>0.0</c:formatCode>
                <c:ptCount val="4"/>
                <c:pt idx="0">
                  <c:v>6.22</c:v>
                </c:pt>
                <c:pt idx="1">
                  <c:v>2.59</c:v>
                </c:pt>
                <c:pt idx="2">
                  <c:v>3.53</c:v>
                </c:pt>
                <c:pt idx="3">
                  <c:v>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EB-46EA-8727-FB63115B1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31412464"/>
        <c:axId val="-131411376"/>
      </c:barChart>
      <c:catAx>
        <c:axId val="-13141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-131411376"/>
        <c:crosses val="autoZero"/>
        <c:auto val="1"/>
        <c:lblAlgn val="ctr"/>
        <c:lblOffset val="100"/>
        <c:noMultiLvlLbl val="0"/>
      </c:catAx>
      <c:valAx>
        <c:axId val="-131411376"/>
        <c:scaling>
          <c:orientation val="minMax"/>
          <c:max val="10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13141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37558398396598E-2"/>
          <c:y val="0.8784956015620865"/>
          <c:w val="0.98515380338277758"/>
          <c:h val="0.116201662292213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fr-FR" sz="1500" dirty="0">
                <a:solidFill>
                  <a:schemeClr val="tx2"/>
                </a:solidFill>
              </a:rPr>
              <a:t>Par situation professionnelle</a:t>
            </a:r>
          </a:p>
        </c:rich>
      </c:tx>
      <c:layout>
        <c:manualLayout>
          <c:xMode val="edge"/>
          <c:yMode val="edge"/>
          <c:x val="0.21928228140040043"/>
          <c:y val="5.64820991772292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8549503493346095"/>
          <c:y val="0.25291972426061821"/>
          <c:w val="0.74117771270122634"/>
          <c:h val="0.4928950924547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'Sexualité-bis'!$B$59</c:f>
              <c:strCache>
                <c:ptCount val="1"/>
                <c:pt idx="0">
                  <c:v>IDF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9400141143260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47-4AC0-A762-4773A0570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'Sexualité-bis'!$A$60:$A$62</c:f>
              <c:strCache>
                <c:ptCount val="3"/>
                <c:pt idx="0">
                  <c:v>Chômeurs</c:v>
                </c:pt>
                <c:pt idx="1">
                  <c:v>En emploi</c:v>
                </c:pt>
                <c:pt idx="2">
                  <c:v>Etudiants</c:v>
                </c:pt>
              </c:strCache>
            </c:strRef>
          </c:cat>
          <c:val>
            <c:numRef>
              <c:f>'Sexualité-bis'!$B$60:$B$62</c:f>
              <c:numCache>
                <c:formatCode>0.0</c:formatCode>
                <c:ptCount val="3"/>
                <c:pt idx="0">
                  <c:v>87.77</c:v>
                </c:pt>
                <c:pt idx="1">
                  <c:v>95.88</c:v>
                </c:pt>
                <c:pt idx="2">
                  <c:v>89.72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7-4AC0-A762-4773A0570715}"/>
            </c:ext>
          </c:extLst>
        </c:ser>
        <c:ser>
          <c:idx val="1"/>
          <c:order val="1"/>
          <c:tx>
            <c:strRef>
              <c:f>'Sexualité-bis'!$C$59</c:f>
              <c:strCache>
                <c:ptCount val="1"/>
                <c:pt idx="0">
                  <c:v>HIDF</c:v>
                </c:pt>
              </c:strCache>
            </c:strRef>
          </c:tx>
          <c:spPr>
            <a:pattFill prst="lgCheck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905074539507271E-2"/>
                  <c:y val="-7.96533222674499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47-4AC0-A762-4773A0570715}"/>
                </c:ext>
              </c:extLst>
            </c:dLbl>
            <c:dLbl>
              <c:idx val="1"/>
              <c:layout>
                <c:manualLayout>
                  <c:x val="3.5285815102328866E-2"/>
                  <c:y val="7.4794315632011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7-4AC0-A762-4773A0570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'Sexualité-bis'!$A$60:$A$62</c:f>
              <c:strCache>
                <c:ptCount val="3"/>
                <c:pt idx="0">
                  <c:v>Chômeurs</c:v>
                </c:pt>
                <c:pt idx="1">
                  <c:v>En emploi</c:v>
                </c:pt>
                <c:pt idx="2">
                  <c:v>Etudiants</c:v>
                </c:pt>
              </c:strCache>
            </c:strRef>
          </c:cat>
          <c:val>
            <c:numRef>
              <c:f>'Sexualité-bis'!$C$60:$C$62</c:f>
              <c:numCache>
                <c:formatCode>0.0</c:formatCode>
                <c:ptCount val="3"/>
                <c:pt idx="0">
                  <c:v>77.959999999999994</c:v>
                </c:pt>
                <c:pt idx="1">
                  <c:v>92.42</c:v>
                </c:pt>
                <c:pt idx="2">
                  <c:v>98.7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7-4AC0-A762-4773A0570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34670496"/>
        <c:axId val="-234673216"/>
      </c:barChart>
      <c:catAx>
        <c:axId val="-234670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fr-FR"/>
                  <a:t>%</a:t>
                </a:r>
              </a:p>
            </c:rich>
          </c:tx>
          <c:layout>
            <c:manualLayout>
              <c:xMode val="edge"/>
              <c:yMode val="edge"/>
              <c:x val="7.9074574056329131E-2"/>
              <c:y val="8.855613143805271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-234673216"/>
        <c:crosses val="autoZero"/>
        <c:auto val="1"/>
        <c:lblAlgn val="ctr"/>
        <c:lblOffset val="100"/>
        <c:noMultiLvlLbl val="0"/>
      </c:catAx>
      <c:valAx>
        <c:axId val="-234673216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-234670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6245104285535"/>
          <c:y val="0.83743247635175588"/>
          <c:w val="0.40172594868831235"/>
          <c:h val="0.120329919493047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fr-FR" sz="1500" dirty="0">
                <a:solidFill>
                  <a:schemeClr val="tx2"/>
                </a:solidFill>
              </a:rPr>
              <a:t>Par revenu</a:t>
            </a:r>
          </a:p>
        </c:rich>
      </c:tx>
      <c:layout>
        <c:manualLayout>
          <c:xMode val="edge"/>
          <c:yMode val="edge"/>
          <c:x val="0.359189647579548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7016745824692844"/>
          <c:y val="0.20551690244293844"/>
          <c:w val="0.80293495224578648"/>
          <c:h val="0.56527334421035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'Sexualité-bis'!$B$52</c:f>
              <c:strCache>
                <c:ptCount val="1"/>
                <c:pt idx="0">
                  <c:v>IDF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1714890613973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AB-42F8-ACD5-1256CE64C43B}"/>
                </c:ext>
              </c:extLst>
            </c:dLbl>
            <c:dLbl>
              <c:idx val="1"/>
              <c:layout>
                <c:manualLayout>
                  <c:x val="-2.56574727389352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B-42F8-ACD5-1256CE64C43B}"/>
                </c:ext>
              </c:extLst>
            </c:dLbl>
            <c:dLbl>
              <c:idx val="2"/>
              <c:layout>
                <c:manualLayout>
                  <c:x val="-4.9400141143260412E-2"/>
                  <c:y val="-7.5075075075075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AB-42F8-ACD5-1256CE64C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'Sexualité-bis'!$A$53:$A$55</c:f>
              <c:strCache>
                <c:ptCount val="3"/>
                <c:pt idx="0">
                  <c:v>1er tercile</c:v>
                </c:pt>
                <c:pt idx="1">
                  <c:v>2ème tercile</c:v>
                </c:pt>
                <c:pt idx="2">
                  <c:v>3ème tercile</c:v>
                </c:pt>
              </c:strCache>
            </c:strRef>
          </c:cat>
          <c:val>
            <c:numRef>
              <c:f>'Sexualité-bis'!$B$53:$B$55</c:f>
              <c:numCache>
                <c:formatCode>0.0</c:formatCode>
                <c:ptCount val="3"/>
                <c:pt idx="0">
                  <c:v>87.06</c:v>
                </c:pt>
                <c:pt idx="1">
                  <c:v>93.16</c:v>
                </c:pt>
                <c:pt idx="2">
                  <c:v>99.28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AB-42F8-ACD5-1256CE64C43B}"/>
            </c:ext>
          </c:extLst>
        </c:ser>
        <c:ser>
          <c:idx val="1"/>
          <c:order val="1"/>
          <c:tx>
            <c:strRef>
              <c:f>'Sexualité-bis'!$C$52</c:f>
              <c:strCache>
                <c:ptCount val="1"/>
                <c:pt idx="0">
                  <c:v>HIDF</c:v>
                </c:pt>
              </c:strCache>
            </c:strRef>
          </c:tx>
          <c:spPr>
            <a:pattFill prst="lgCheck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171489061397254E-2"/>
                  <c:y val="-3.753753753753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AB-42F8-ACD5-1256CE64C43B}"/>
                </c:ext>
              </c:extLst>
            </c:dLbl>
            <c:dLbl>
              <c:idx val="1"/>
              <c:layout>
                <c:manualLayout>
                  <c:x val="1.411432604093161E-2"/>
                  <c:y val="-3.0030030030030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AB-42F8-ACD5-1256CE64C43B}"/>
                </c:ext>
              </c:extLst>
            </c:dLbl>
            <c:dLbl>
              <c:idx val="2"/>
              <c:layout>
                <c:manualLayout>
                  <c:x val="7.289293849658314E-2"/>
                  <c:y val="7.2966070777088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AB-42F8-ACD5-1256CE64C4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'Sexualité-bis'!$A$53:$A$55</c:f>
              <c:strCache>
                <c:ptCount val="3"/>
                <c:pt idx="0">
                  <c:v>1er tercile</c:v>
                </c:pt>
                <c:pt idx="1">
                  <c:v>2ème tercile</c:v>
                </c:pt>
                <c:pt idx="2">
                  <c:v>3ème tercile</c:v>
                </c:pt>
              </c:strCache>
            </c:strRef>
          </c:cat>
          <c:val>
            <c:numRef>
              <c:f>'Sexualité-bis'!$C$53:$C$55</c:f>
              <c:numCache>
                <c:formatCode>0.0</c:formatCode>
                <c:ptCount val="3"/>
                <c:pt idx="0">
                  <c:v>89.45</c:v>
                </c:pt>
                <c:pt idx="1">
                  <c:v>95.53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AB-42F8-ACD5-1256CE64C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8259840"/>
        <c:axId val="-128260928"/>
      </c:barChart>
      <c:catAx>
        <c:axId val="-128259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fr-FR"/>
                  <a:t>%</a:t>
                </a:r>
              </a:p>
            </c:rich>
          </c:tx>
          <c:layout>
            <c:manualLayout>
              <c:xMode val="edge"/>
              <c:yMode val="edge"/>
              <c:x val="7.5739473991298016E-4"/>
              <c:y val="3.37347189709394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-128260928"/>
        <c:crosses val="autoZero"/>
        <c:auto val="1"/>
        <c:lblAlgn val="ctr"/>
        <c:lblOffset val="100"/>
        <c:noMultiLvlLbl val="0"/>
      </c:catAx>
      <c:valAx>
        <c:axId val="-128260928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-1282598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191421379314182E-2"/>
          <c:y val="0.91084746163486319"/>
          <c:w val="0.96927467132676393"/>
          <c:h val="5.91225083351067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 Narrow" panose="020B0606020202030204" pitchFamily="34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fr-FR" sz="1500" dirty="0">
                <a:solidFill>
                  <a:schemeClr val="tx2"/>
                </a:solidFill>
              </a:rPr>
              <a:t>Par niveau de diplôme</a:t>
            </a:r>
          </a:p>
        </c:rich>
      </c:tx>
      <c:layout>
        <c:manualLayout>
          <c:xMode val="edge"/>
          <c:yMode val="edge"/>
          <c:x val="0.256835167793430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0642876024319318"/>
          <c:y val="0.20944972163586761"/>
          <c:w val="0.71821692718897079"/>
          <c:h val="0.55642891530570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'Sexualité-bis'!$B$56</c:f>
              <c:strCache>
                <c:ptCount val="1"/>
                <c:pt idx="0">
                  <c:v>IDF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8C-419A-B500-A69ABB81F03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8C-419A-B500-A69ABB81F038}"/>
              </c:ext>
            </c:extLst>
          </c:dPt>
          <c:dLbls>
            <c:dLbl>
              <c:idx val="1"/>
              <c:layout>
                <c:manualLayout>
                  <c:x val="-2.117148906139731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8C-419A-B500-A69ABB81F0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'Sexualité-bis'!$A$57:$A$58</c:f>
              <c:strCache>
                <c:ptCount val="2"/>
                <c:pt idx="0">
                  <c:v>Inférieur</c:v>
                </c:pt>
                <c:pt idx="1">
                  <c:v>Supérieur</c:v>
                </c:pt>
              </c:strCache>
            </c:strRef>
          </c:cat>
          <c:val>
            <c:numRef>
              <c:f>'Sexualité-bis'!$B$57:$B$58</c:f>
              <c:numCache>
                <c:formatCode>0.0</c:formatCode>
                <c:ptCount val="2"/>
                <c:pt idx="0">
                  <c:v>86.14</c:v>
                </c:pt>
                <c:pt idx="1">
                  <c:v>94.76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8C-419A-B500-A69ABB81F038}"/>
            </c:ext>
          </c:extLst>
        </c:ser>
        <c:ser>
          <c:idx val="1"/>
          <c:order val="1"/>
          <c:tx>
            <c:strRef>
              <c:f>'Sexualité-bis'!$C$56</c:f>
              <c:strCache>
                <c:ptCount val="1"/>
                <c:pt idx="0">
                  <c:v>HIDF</c:v>
                </c:pt>
              </c:strCache>
            </c:strRef>
          </c:tx>
          <c:spPr>
            <a:pattFill prst="lgCheck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'Sexualité-bis'!$A$57:$A$58</c:f>
              <c:strCache>
                <c:ptCount val="2"/>
                <c:pt idx="0">
                  <c:v>Inférieur</c:v>
                </c:pt>
                <c:pt idx="1">
                  <c:v>Supérieur</c:v>
                </c:pt>
              </c:strCache>
            </c:strRef>
          </c:cat>
          <c:val>
            <c:numRef>
              <c:f>'Sexualité-bis'!$C$57:$C$58</c:f>
              <c:numCache>
                <c:formatCode>0.0</c:formatCode>
                <c:ptCount val="2"/>
                <c:pt idx="0">
                  <c:v>88.99</c:v>
                </c:pt>
                <c:pt idx="1">
                  <c:v>96.55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8C-419A-B500-A69ABB81F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45186000"/>
        <c:axId val="-245185456"/>
      </c:barChart>
      <c:catAx>
        <c:axId val="-245186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fr-FR"/>
                  <a:t>%</a:t>
                </a:r>
              </a:p>
            </c:rich>
          </c:tx>
          <c:layout>
            <c:manualLayout>
              <c:xMode val="edge"/>
              <c:yMode val="edge"/>
              <c:x val="5.9306286431909487E-2"/>
              <c:y val="4.742484833806878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-245185456"/>
        <c:crosses val="autoZero"/>
        <c:auto val="1"/>
        <c:lblAlgn val="ctr"/>
        <c:lblOffset val="100"/>
        <c:noMultiLvlLbl val="0"/>
      </c:catAx>
      <c:valAx>
        <c:axId val="-24518545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-24518600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6291393301584"/>
          <c:y val="0.87930893480971251"/>
          <c:w val="0.40172594868831235"/>
          <c:h val="0.12069099952153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1"/>
          </a:solidFill>
          <a:latin typeface="Arial Narrow" panose="020B0606020202030204" pitchFamily="34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b="0" dirty="0">
                <a:solidFill>
                  <a:schemeClr val="tx2"/>
                </a:solidFill>
                <a:latin typeface="+mn-lt"/>
              </a:rPr>
              <a:t>Par revenu</a:t>
            </a:r>
          </a:p>
        </c:rich>
      </c:tx>
      <c:layout>
        <c:manualLayout>
          <c:xMode val="edge"/>
          <c:yMode val="edge"/>
          <c:x val="0.35531491553246564"/>
          <c:y val="7.05580500320718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02472242516077"/>
          <c:y val="7.560137457044673E-2"/>
          <c:w val="0.8662838794635207"/>
          <c:h val="0.74077669412554992"/>
        </c:manualLayout>
      </c:layout>
      <c:barChart>
        <c:barDir val="col"/>
        <c:grouping val="clustered"/>
        <c:varyColors val="0"/>
        <c:ser>
          <c:idx val="0"/>
          <c:order val="0"/>
          <c:tx>
            <c:v>Ile-de-France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728395061728114E-3"/>
                  <c:y val="-6.18556701030928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96-4EB6-8A1C-14CE4240AC22}"/>
                </c:ext>
              </c:extLst>
            </c:dLbl>
            <c:dLbl>
              <c:idx val="1"/>
              <c:layout>
                <c:manualLayout>
                  <c:x val="-6.1728395061728392E-3"/>
                  <c:y val="-3.4364261168385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96-4EB6-8A1C-14CE4240A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Sexualité!$B$186:$B$188</c:f>
              <c:strCache>
                <c:ptCount val="3"/>
                <c:pt idx="0">
                  <c:v>1er tercile</c:v>
                </c:pt>
                <c:pt idx="1">
                  <c:v>2ème tercile</c:v>
                </c:pt>
                <c:pt idx="2">
                  <c:v>3ème tercile</c:v>
                </c:pt>
              </c:strCache>
            </c:strRef>
          </c:cat>
          <c:val>
            <c:numRef>
              <c:f>Sexualité!$D$186:$D$188</c:f>
              <c:numCache>
                <c:formatCode>0.0</c:formatCode>
                <c:ptCount val="3"/>
                <c:pt idx="0">
                  <c:v>19.7</c:v>
                </c:pt>
                <c:pt idx="1">
                  <c:v>7.6199999999999983</c:v>
                </c:pt>
                <c:pt idx="2">
                  <c:v>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96-4EB6-8A1C-14CE4240AC22}"/>
            </c:ext>
          </c:extLst>
        </c:ser>
        <c:ser>
          <c:idx val="1"/>
          <c:order val="1"/>
          <c:tx>
            <c:v>Hors Ile-de-France</c:v>
          </c:tx>
          <c:spPr>
            <a:pattFill prst="lgCheck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4.81099656357388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96-4EB6-8A1C-14CE4240AC2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Sexualité!$B$186:$B$188</c:f>
              <c:strCache>
                <c:ptCount val="3"/>
                <c:pt idx="0">
                  <c:v>1er tercile</c:v>
                </c:pt>
                <c:pt idx="1">
                  <c:v>2ème tercile</c:v>
                </c:pt>
                <c:pt idx="2">
                  <c:v>3ème tercile</c:v>
                </c:pt>
              </c:strCache>
            </c:strRef>
          </c:cat>
          <c:val>
            <c:numRef>
              <c:f>Sexualité!$F$186:$F$188</c:f>
              <c:numCache>
                <c:formatCode>0.0</c:formatCode>
                <c:ptCount val="3"/>
                <c:pt idx="0">
                  <c:v>18.559999999999999</c:v>
                </c:pt>
                <c:pt idx="1">
                  <c:v>3.96</c:v>
                </c:pt>
                <c:pt idx="2">
                  <c:v>10.11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96-4EB6-8A1C-14CE4240AC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45178928"/>
        <c:axId val="-245184368"/>
      </c:barChart>
      <c:catAx>
        <c:axId val="-245178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%</a:t>
                </a:r>
              </a:p>
            </c:rich>
          </c:tx>
          <c:layout>
            <c:manualLayout>
              <c:xMode val="edge"/>
              <c:yMode val="edge"/>
              <c:x val="4.3140226028447477E-2"/>
              <c:y val="0.8626895900360114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-245184368"/>
        <c:crosses val="autoZero"/>
        <c:auto val="1"/>
        <c:lblAlgn val="ctr"/>
        <c:lblOffset val="100"/>
        <c:noMultiLvlLbl val="0"/>
      </c:catAx>
      <c:valAx>
        <c:axId val="-2451843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-2451789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b="0" dirty="0">
                <a:solidFill>
                  <a:schemeClr val="tx2"/>
                </a:solidFill>
                <a:latin typeface="+mn-lt"/>
              </a:rPr>
              <a:t>Par situation professionnelle</a:t>
            </a:r>
          </a:p>
        </c:rich>
      </c:tx>
      <c:layout>
        <c:manualLayout>
          <c:xMode val="edge"/>
          <c:yMode val="edge"/>
          <c:x val="0.16014900199330753"/>
          <c:y val="6.41436818473380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40285557088869"/>
          <c:y val="7.1873248044122748E-2"/>
          <c:w val="0.80419622804881352"/>
          <c:h val="0.77932452157399501"/>
        </c:manualLayout>
      </c:layout>
      <c:barChart>
        <c:barDir val="col"/>
        <c:grouping val="clustered"/>
        <c:varyColors val="0"/>
        <c:ser>
          <c:idx val="0"/>
          <c:order val="0"/>
          <c:tx>
            <c:v>Ile-de-France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Sexualité!$B$195:$B$197</c:f>
              <c:strCache>
                <c:ptCount val="3"/>
                <c:pt idx="0">
                  <c:v>Chômeurs</c:v>
                </c:pt>
                <c:pt idx="1">
                  <c:v>En emploi</c:v>
                </c:pt>
                <c:pt idx="2">
                  <c:v>Etudiants</c:v>
                </c:pt>
              </c:strCache>
            </c:strRef>
          </c:cat>
          <c:val>
            <c:numRef>
              <c:f>Sexualité!$D$195:$D$197</c:f>
              <c:numCache>
                <c:formatCode>0.0</c:formatCode>
                <c:ptCount val="3"/>
                <c:pt idx="0">
                  <c:v>46.220000000000013</c:v>
                </c:pt>
                <c:pt idx="1">
                  <c:v>12.73</c:v>
                </c:pt>
                <c:pt idx="2">
                  <c:v>7.92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5-4A11-8648-C7C40B53AE1C}"/>
            </c:ext>
          </c:extLst>
        </c:ser>
        <c:ser>
          <c:idx val="1"/>
          <c:order val="1"/>
          <c:tx>
            <c:v>Hors Ile-de-France</c:v>
          </c:tx>
          <c:spPr>
            <a:pattFill prst="lgCheck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83495145631069E-2"/>
                  <c:y val="-5.52677029360967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85-4A11-8648-C7C40B53AE1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Sexualité!$B$195:$B$197</c:f>
              <c:strCache>
                <c:ptCount val="3"/>
                <c:pt idx="0">
                  <c:v>Chômeurs</c:v>
                </c:pt>
                <c:pt idx="1">
                  <c:v>En emploi</c:v>
                </c:pt>
                <c:pt idx="2">
                  <c:v>Etudiants</c:v>
                </c:pt>
              </c:strCache>
            </c:strRef>
          </c:cat>
          <c:val>
            <c:numRef>
              <c:f>Sexualité!$F$195:$F$197</c:f>
              <c:numCache>
                <c:formatCode>0.0</c:formatCode>
                <c:ptCount val="3"/>
                <c:pt idx="0">
                  <c:v>31.86</c:v>
                </c:pt>
                <c:pt idx="1">
                  <c:v>12.8</c:v>
                </c:pt>
                <c:pt idx="2">
                  <c:v>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5-4A11-8648-C7C40B53A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45178384"/>
        <c:axId val="-245177840"/>
      </c:barChart>
      <c:catAx>
        <c:axId val="-24517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%</a:t>
                </a:r>
              </a:p>
            </c:rich>
          </c:tx>
          <c:layout>
            <c:manualLayout>
              <c:xMode val="edge"/>
              <c:yMode val="edge"/>
              <c:x val="5.0765664601203207E-2"/>
              <c:y val="0.8952533675432969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-245177840"/>
        <c:crosses val="autoZero"/>
        <c:auto val="1"/>
        <c:lblAlgn val="ctr"/>
        <c:lblOffset val="100"/>
        <c:noMultiLvlLbl val="0"/>
      </c:catAx>
      <c:valAx>
        <c:axId val="-2451778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-2451783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b="0" dirty="0">
                <a:solidFill>
                  <a:schemeClr val="tx2"/>
                </a:solidFill>
                <a:latin typeface="+mn-lt"/>
              </a:rPr>
              <a:t>Par niveau de diplôme</a:t>
            </a:r>
          </a:p>
        </c:rich>
      </c:tx>
      <c:layout>
        <c:manualLayout>
          <c:xMode val="edge"/>
          <c:yMode val="edge"/>
          <c:x val="0.19876288659793814"/>
          <c:y val="4.55146560776401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23905259265273"/>
          <c:y val="6.5080442450838813E-2"/>
          <c:w val="0.80877812953793127"/>
          <c:h val="0.70676645247302272"/>
        </c:manualLayout>
      </c:layout>
      <c:barChart>
        <c:barDir val="col"/>
        <c:grouping val="clustered"/>
        <c:varyColors val="0"/>
        <c:ser>
          <c:idx val="0"/>
          <c:order val="0"/>
          <c:tx>
            <c:v>Ile-de-France</c:v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490066225165549E-2"/>
                  <c:y val="-6.2176165803108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5C-4E08-8ED8-0C028B119A6F}"/>
                </c:ext>
              </c:extLst>
            </c:dLbl>
            <c:dLbl>
              <c:idx val="1"/>
              <c:layout>
                <c:manualLayout>
                  <c:x val="-8.8300220750551876E-3"/>
                  <c:y val="-4.1450777202072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5C-4E08-8ED8-0C028B119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Sexualité!$B$191:$B$192</c:f>
              <c:strCache>
                <c:ptCount val="2"/>
                <c:pt idx="0">
                  <c:v>Inférieur</c:v>
                </c:pt>
                <c:pt idx="1">
                  <c:v>Supérieur</c:v>
                </c:pt>
              </c:strCache>
            </c:strRef>
          </c:cat>
          <c:val>
            <c:numRef>
              <c:f>Sexualité!$D$191:$D$192</c:f>
              <c:numCache>
                <c:formatCode>0.0</c:formatCode>
                <c:ptCount val="2"/>
                <c:pt idx="0">
                  <c:v>22.59</c:v>
                </c:pt>
                <c:pt idx="1">
                  <c:v>7.18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5C-4E08-8ED8-0C028B119A6F}"/>
            </c:ext>
          </c:extLst>
        </c:ser>
        <c:ser>
          <c:idx val="1"/>
          <c:order val="1"/>
          <c:tx>
            <c:v>Hors Ile-de-France</c:v>
          </c:tx>
          <c:spPr>
            <a:pattFill prst="lgCheck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Sexualité!$B$191:$B$192</c:f>
              <c:strCache>
                <c:ptCount val="2"/>
                <c:pt idx="0">
                  <c:v>Inférieur</c:v>
                </c:pt>
                <c:pt idx="1">
                  <c:v>Supérieur</c:v>
                </c:pt>
              </c:strCache>
            </c:strRef>
          </c:cat>
          <c:val>
            <c:numRef>
              <c:f>Sexualité!$F$191:$F$192</c:f>
              <c:numCache>
                <c:formatCode>0.0</c:formatCode>
                <c:ptCount val="2"/>
                <c:pt idx="0">
                  <c:v>20.05</c:v>
                </c:pt>
                <c:pt idx="1">
                  <c:v>5.54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5C-4E08-8ED8-0C028B119A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83125936"/>
        <c:axId val="-477996000"/>
      </c:barChart>
      <c:catAx>
        <c:axId val="-283125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%</a:t>
                </a:r>
              </a:p>
            </c:rich>
          </c:tx>
          <c:layout>
            <c:manualLayout>
              <c:xMode val="edge"/>
              <c:yMode val="edge"/>
              <c:x val="4.3892812367526221E-2"/>
              <c:y val="0.8007621481567530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-477996000"/>
        <c:crosses val="autoZero"/>
        <c:auto val="1"/>
        <c:lblAlgn val="ctr"/>
        <c:lblOffset val="100"/>
        <c:noMultiLvlLbl val="0"/>
      </c:catAx>
      <c:valAx>
        <c:axId val="-4779960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ln>
            <a:noFill/>
          </a:ln>
        </c:spPr>
        <c:crossAx val="-2831259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775387612630895"/>
          <c:y val="0.88098141425146304"/>
          <c:w val="0.83154837604062382"/>
          <c:h val="0.10319506245170283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Arial Narrow" panose="020B0606020202030204" pitchFamily="34" charset="0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0.57289</cdr:x>
      <cdr:y>0.00864</cdr:y>
    </cdr:from>
    <cdr:to>
      <cdr:x>1</cdr:x>
      <cdr:y>0.08801</cdr:y>
    </cdr:to>
    <cdr:sp macro="" textlink="">
      <cdr:nvSpPr>
        <cdr:cNvPr id="2" name="Zone de texte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49934" y="26948"/>
          <a:ext cx="2646602" cy="2475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fr-FR" sz="1200" b="1" dirty="0">
              <a:latin typeface="+mn-lt"/>
            </a:rPr>
            <a:t>Hors Île-de-France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518AC62-4D74-42C3-BDF0-682CA93ADB0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481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4" tIns="45802" rIns="91604" bIns="45802" anchor="t" anchorCtr="0" compatLnSpc="1">
            <a:noAutofit/>
          </a:bodyPr>
          <a:lstStyle/>
          <a:p>
            <a:pPr marL="0" marR="0" lvl="0" indent="0" algn="l" defTabSz="917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C863C1E-588D-4198-BAD5-A43FD3DB278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2860" y="0"/>
            <a:ext cx="294481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4" tIns="45802" rIns="91604" bIns="45802" anchor="t" anchorCtr="0" compatLnSpc="1">
            <a:noAutofit/>
          </a:bodyPr>
          <a:lstStyle/>
          <a:p>
            <a:pPr marL="0" marR="0" lvl="0" indent="0" algn="r" defTabSz="917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097014-BF6E-4EA4-A3C4-191DEEDF3D2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31341"/>
            <a:ext cx="294481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4" tIns="45802" rIns="91604" bIns="45802" anchor="b" anchorCtr="0" compatLnSpc="1">
            <a:noAutofit/>
          </a:bodyPr>
          <a:lstStyle/>
          <a:p>
            <a:pPr marL="0" marR="0" lvl="0" indent="0" algn="l" defTabSz="917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C1F7A9-D68F-4C19-96B4-E8D8AC467F8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2860" y="9431341"/>
            <a:ext cx="294481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4" tIns="45802" rIns="91604" bIns="45802" anchor="b" anchorCtr="0" compatLnSpc="1">
            <a:noAutofit/>
          </a:bodyPr>
          <a:lstStyle/>
          <a:p>
            <a:pPr marL="0" marR="0" lvl="0" indent="0" algn="r" defTabSz="917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362341-89D6-44A9-B478-CE8C5429910B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202800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170BFC-F345-412B-B52F-5F0AFD4A812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481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4" tIns="45802" rIns="91604" bIns="45802" anchor="t" anchorCtr="0" compatLnSpc="1">
            <a:noAutofit/>
          </a:bodyPr>
          <a:lstStyle>
            <a:lvl1pPr marL="0" marR="0" lvl="0" indent="0" algn="l" defTabSz="917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580B720-8710-4B74-A942-956448779651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2860" y="0"/>
            <a:ext cx="294481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4" tIns="45802" rIns="91604" bIns="45802" anchor="t" anchorCtr="0" compatLnSpc="1">
            <a:noAutofit/>
          </a:bodyPr>
          <a:lstStyle>
            <a:lvl1pPr marL="0" marR="0" lvl="0" indent="0" algn="r" defTabSz="917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F4A366-7D9E-4592-922B-87BB44A760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4" y="746122"/>
            <a:ext cx="4960940" cy="3721095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1DA987-A00A-483F-967C-3FAAA572441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908054" y="4716466"/>
            <a:ext cx="4981578" cy="44656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4" tIns="45802" rIns="91604" bIns="45802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1C6F2C-1FA3-4F24-92E1-9E394D7F69B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31341"/>
            <a:ext cx="294481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4" tIns="45802" rIns="91604" bIns="45802" anchor="b" anchorCtr="0" compatLnSpc="1">
            <a:noAutofit/>
          </a:bodyPr>
          <a:lstStyle>
            <a:lvl1pPr marL="0" marR="0" lvl="0" indent="0" algn="l" defTabSz="917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7EA083A-FDAB-49E2-B0C4-23C0B3B9C42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2860" y="9431341"/>
            <a:ext cx="2944816" cy="496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604" tIns="45802" rIns="91604" bIns="45802" anchor="b" anchorCtr="0" compatLnSpc="1">
            <a:noAutofit/>
          </a:bodyPr>
          <a:lstStyle>
            <a:lvl1pPr marL="0" marR="0" lvl="0" indent="0" algn="r" defTabSz="917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</a:defRPr>
            </a:lvl1pPr>
          </a:lstStyle>
          <a:p>
            <a:pPr lvl="0"/>
            <a:fld id="{EEACAF93-BC51-4053-B030-076785756A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02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Times New Roman" pitchFamily="18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Times New Roman" pitchFamily="18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Times New Roman" pitchFamily="18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Times New Roman" pitchFamily="18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Times New Roman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0937" cy="3721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l">
              <a:lnSpc>
                <a:spcPct val="115000"/>
              </a:lnSpc>
              <a:buClr>
                <a:srgbClr val="629DD1"/>
              </a:buClr>
              <a:buFont typeface="Verdana" panose="020B0604030504040204" pitchFamily="34" charset="0"/>
              <a:buChar char="&gt;"/>
            </a:pPr>
            <a:r>
              <a:rPr lang="fr-FR" sz="1200" kern="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21 % des enfants franciliens vivent en situation de pauvreté ;</a:t>
            </a:r>
          </a:p>
          <a:p>
            <a:pPr marL="342900" lvl="0" indent="-342900" algn="l">
              <a:lnSpc>
                <a:spcPct val="115000"/>
              </a:lnSpc>
              <a:buClr>
                <a:srgbClr val="629DD1"/>
              </a:buClr>
              <a:buFont typeface="Verdana" panose="020B0604030504040204" pitchFamily="34" charset="0"/>
              <a:buChar char="&gt;"/>
            </a:pPr>
            <a:r>
              <a:rPr lang="fr-FR" sz="1200" kern="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Des fortes disparités territoriales sont observées : jusqu’à 33 % d’enfants vivant sous le seuil de pauvreté dans certains départements ;</a:t>
            </a:r>
          </a:p>
          <a:p>
            <a:pPr marL="342900" lvl="0" indent="-342900" algn="l">
              <a:lnSpc>
                <a:spcPct val="115000"/>
              </a:lnSpc>
              <a:buClr>
                <a:srgbClr val="629DD1"/>
              </a:buClr>
              <a:buFont typeface="Verdana" panose="020B0604030504040204" pitchFamily="34" charset="0"/>
              <a:buChar char="&gt;"/>
            </a:pPr>
            <a:r>
              <a:rPr lang="fr-FR" sz="1200" kern="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Pour les enfants, la pauvreté territoriale concerne le revenu des ménages mais aussi la disponibilité d’équipements, le type de zone d’éducation où ils sont scolarisés, etc.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200" kern="0" dirty="0">
              <a:solidFill>
                <a:srgbClr val="002060"/>
              </a:solidFill>
              <a:latin typeface="Arial" pitchFamily="34"/>
              <a:cs typeface="Arial" pitchFamily="3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200" kern="0" dirty="0">
                <a:solidFill>
                  <a:srgbClr val="002060"/>
                </a:solidFill>
                <a:latin typeface="Arial" pitchFamily="34"/>
                <a:cs typeface="Arial" pitchFamily="34"/>
              </a:rPr>
              <a:t>la proportion des mères en situation de très grande précarité reste plus importante et tend à augmenter dans la région. Par exemple 4,5 % bénéficient de l’aide médicale de l’état (AME) vs 2,1 % de moyenne nationale.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200" kern="0" dirty="0">
              <a:solidFill>
                <a:srgbClr val="002060"/>
              </a:solidFill>
              <a:latin typeface="Arial" pitchFamily="34"/>
              <a:cs typeface="Arial" pitchFamily="3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200" kern="0" dirty="0">
              <a:solidFill>
                <a:srgbClr val="002060"/>
              </a:solidFill>
              <a:latin typeface="Arial" pitchFamily="34"/>
              <a:cs typeface="Arial" pitchFamily="3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1200" kern="0" dirty="0">
              <a:solidFill>
                <a:srgbClr val="002060"/>
              </a:solidFill>
              <a:latin typeface="Arial" pitchFamily="34"/>
              <a:cs typeface="Arial" pitchFamily="34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EEACAF93-BC51-4053-B030-076785756AE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05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0937" cy="3721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Plus de 2 millions de jeunes de 12-5 ans en Île-de-France, soit 18% de la population totale</a:t>
            </a:r>
          </a:p>
          <a:p>
            <a:r>
              <a:rPr lang="fr-FR" dirty="0"/>
              <a:t>NEET : Not in Education, </a:t>
            </a:r>
            <a:r>
              <a:rPr lang="fr-FR" dirty="0" err="1"/>
              <a:t>employment</a:t>
            </a:r>
            <a:r>
              <a:rPr lang="fr-FR" dirty="0"/>
              <a:t> or training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CD2A6-B52C-4928-882A-A18B42DB05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78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0937" cy="3721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NEET : Not in Education, </a:t>
            </a:r>
            <a:r>
              <a:rPr lang="fr-FR" dirty="0" err="1"/>
              <a:t>employment</a:t>
            </a:r>
            <a:r>
              <a:rPr lang="fr-FR" dirty="0"/>
              <a:t> or training</a:t>
            </a:r>
          </a:p>
          <a:p>
            <a:r>
              <a:rPr lang="fr-FR" dirty="0"/>
              <a:t>Disparités</a:t>
            </a:r>
            <a:r>
              <a:rPr lang="fr-FR" baseline="0" dirty="0"/>
              <a:t> infra-départementales : Proportions les plus élevées à l’Est de la Seine-et-Marne, dans toute la Seine-Saint-Denis et surtout dans les cantons du nord-ouest. Dans le Val d’Oise, à l’est ainsi que Cergy. En Essonne, certains cantons (</a:t>
            </a:r>
            <a:r>
              <a:rPr lang="fr-FR" baseline="0" dirty="0" err="1"/>
              <a:t>Viry-Chatillon</a:t>
            </a:r>
            <a:r>
              <a:rPr lang="fr-FR" baseline="0" dirty="0"/>
              <a:t>) et Ris-Orangis, Fleury-Mérogis, </a:t>
            </a:r>
            <a:r>
              <a:rPr lang="fr-FR" baseline="0" dirty="0" err="1"/>
              <a:t>Bandoufle</a:t>
            </a:r>
            <a:r>
              <a:rPr lang="fr-FR" baseline="0" dirty="0"/>
              <a:t>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CD2A6-B52C-4928-882A-A18B42DB05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1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0937" cy="3721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EnClass</a:t>
            </a:r>
            <a:r>
              <a:rPr lang="fr-FR" dirty="0"/>
              <a:t> 2018 : en IDF, 25 collèges ont participé. En France, 308 collèges. </a:t>
            </a:r>
          </a:p>
          <a:p>
            <a:r>
              <a:rPr lang="fr-FR" dirty="0"/>
              <a:t>1233 élèves en IDF et 14 798 élèves en France.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CD2A6-B52C-4928-882A-A18B42DB05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8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Alcool, cannabis réguliers : au moins 10 usages au cours des 30 derniers jours</a:t>
            </a:r>
          </a:p>
          <a:p>
            <a:r>
              <a:rPr lang="fr-FR" dirty="0"/>
              <a:t>Tabac régulier : au moins une cigarette par jour</a:t>
            </a:r>
          </a:p>
          <a:p>
            <a:endParaRPr lang="fr-FR" dirty="0"/>
          </a:p>
          <a:p>
            <a:r>
              <a:rPr lang="fr-FR" b="0" i="0" dirty="0">
                <a:solidFill>
                  <a:srgbClr val="E8E8E8"/>
                </a:solidFill>
                <a:effectLst/>
                <a:latin typeface="Google Sans"/>
              </a:rPr>
              <a:t>La littératie en santé est reconnue être un élément déterminant de la santé publique. </a:t>
            </a:r>
            <a:br>
              <a:rPr lang="fr-FR" b="0" i="0" dirty="0">
                <a:solidFill>
                  <a:srgbClr val="E8E8E8"/>
                </a:solidFill>
                <a:effectLst/>
                <a:latin typeface="Google Sans"/>
              </a:rPr>
            </a:br>
            <a:r>
              <a:rPr lang="fr-FR" b="0" i="0" dirty="0">
                <a:solidFill>
                  <a:srgbClr val="E8E8E8"/>
                </a:solidFill>
                <a:effectLst/>
                <a:latin typeface="Google Sans"/>
              </a:rPr>
              <a:t>On entend par ce terme </a:t>
            </a:r>
            <a:r>
              <a:rPr lang="fr-FR" b="0" i="0" dirty="0">
                <a:solidFill>
                  <a:srgbClr val="FFFFFF"/>
                </a:solidFill>
                <a:effectLst/>
                <a:latin typeface="Google Sans"/>
              </a:rPr>
              <a:t>la motivation et les compétences des individus à accéder, comprendre, </a:t>
            </a:r>
            <a:br>
              <a:rPr lang="fr-FR" b="0" i="0" dirty="0">
                <a:solidFill>
                  <a:srgbClr val="FFFFFF"/>
                </a:solidFill>
                <a:effectLst/>
                <a:latin typeface="Google Sans"/>
              </a:rPr>
            </a:br>
            <a:r>
              <a:rPr lang="fr-FR" b="0" i="0" dirty="0">
                <a:solidFill>
                  <a:srgbClr val="FFFFFF"/>
                </a:solidFill>
                <a:effectLst/>
                <a:latin typeface="Google Sans"/>
              </a:rPr>
              <a:t>évaluer et utiliser l'information en vue de prendre des décisions concernant leur santé</a:t>
            </a:r>
            <a:r>
              <a:rPr lang="fr-FR" b="0" i="0" dirty="0">
                <a:solidFill>
                  <a:srgbClr val="E8E8E8"/>
                </a:solidFill>
                <a:effectLst/>
                <a:latin typeface="Google Sans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CD2A6-B52C-4928-882A-A18B42DB05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04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0937" cy="3721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Contraception efficace </a:t>
            </a:r>
            <a:r>
              <a:rPr lang="fr-FR" dirty="0"/>
              <a:t>: ensemble des méthodes contraceptives pour lesquelles le taux de grossesses non désirées pour 100 femmes pendant la 1</a:t>
            </a:r>
            <a:r>
              <a:rPr lang="fr-FR" baseline="30000" dirty="0"/>
              <a:t>ère</a:t>
            </a:r>
            <a:r>
              <a:rPr lang="fr-FR" dirty="0"/>
              <a:t> année d’utilisation,</a:t>
            </a:r>
            <a:r>
              <a:rPr lang="fr-FR" baseline="0" dirty="0"/>
              <a:t> telle qu’utilisée couramment, est inférieur à 25% : implant, vasectomie, ligature des trompes, DIU, injections hormonales, anneau vaginal, patch contraceptif, diaphragme, cape cervicale, préservatif masculin ou féminin. </a:t>
            </a:r>
            <a:endParaRPr lang="fr-FR" dirty="0"/>
          </a:p>
          <a:p>
            <a:endParaRPr lang="fr-FR" dirty="0"/>
          </a:p>
          <a:p>
            <a:r>
              <a:rPr lang="fr-FR" dirty="0"/>
              <a:t>Autres méthodes médicales : patch contraceptif, anneau vaginal, injection hormonale, contraception d’urgence</a:t>
            </a:r>
          </a:p>
          <a:p>
            <a:r>
              <a:rPr lang="fr-FR" dirty="0"/>
              <a:t>Autres méthodes : crèmes spermicides, ovules, éponges, retrait, soit 4%.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CD2A6-B52C-4928-882A-A18B42DB05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015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0937" cy="3721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Résultats concordants avec une</a:t>
            </a:r>
            <a:r>
              <a:rPr lang="fr-FR" baseline="0" dirty="0"/>
              <a:t> publication spécifique sur les grossesses non prévues chez les femmes de 15-49 ans réalisée par l’ORS à partir du Baromètre 2016/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CD2A6-B52C-4928-882A-A18B42DB05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08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Baisse chez les mineures liée au recul des grossesses (désirées ou non) et non pas une difficulté d’accès à l’IVG. </a:t>
            </a:r>
          </a:p>
          <a:p>
            <a:r>
              <a:rPr lang="fr-FR" dirty="0"/>
              <a:t>=&gt; Facilité accès pilule du lendemain, gratuité des mesures contraceptives, actions d’éducation sexuelles et affectives, etc.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CD2A6-B52C-4928-882A-A18B42DB05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94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0937" cy="3721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Baisse chez les mineures liée au recul des grossesses (désirées ou non) et non pas une difficulté d’accès à l’IVG. </a:t>
            </a:r>
          </a:p>
          <a:p>
            <a:r>
              <a:rPr lang="fr-FR" dirty="0"/>
              <a:t>=&gt; Facilité accès pilule du lendemain, gratuité des mesures contraceptives, actions d’éducation sexuelles et affectives, etc.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CD2A6-B52C-4928-882A-A18B42DB057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9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>
            <a:extLst>
              <a:ext uri="{FF2B5EF4-FFF2-40B4-BE49-F238E27FC236}">
                <a16:creationId xmlns:a16="http://schemas.microsoft.com/office/drawing/2014/main" id="{7B2B8559-FDDB-40D9-BBE5-91937D399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4862" y="-357164"/>
            <a:ext cx="12241356" cy="733899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6DC62-F444-4989-84AC-A5C9B19CEA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23730" y="4215237"/>
            <a:ext cx="3598858" cy="476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83255457-1426-4658-92DF-DC29F6862B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16570" y="3640025"/>
            <a:ext cx="3571874" cy="5143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E9DF1BC-217B-4CF1-85C4-7552B8604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16570" y="2025423"/>
            <a:ext cx="5616619" cy="15841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fr-FR" sz="2800" b="1" i="0" u="none" strike="noStrike" kern="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47B602A7-B371-4F42-BFCE-6EC697F23FB6}"/>
              </a:ext>
            </a:extLst>
          </p:cNvPr>
          <p:cNvSpPr txBox="1">
            <a:spLocks noGrp="1"/>
          </p:cNvSpPr>
          <p:nvPr>
            <p:ph type="subTitle" sz="quarter" idx="4294967295"/>
          </p:nvPr>
        </p:nvSpPr>
        <p:spPr>
          <a:xfrm>
            <a:off x="2123730" y="4342814"/>
            <a:ext cx="5616628" cy="46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tabLst/>
              <a:defRPr lang="fr-FR" sz="2000" b="1" i="0" u="none" strike="noStrike" kern="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r>
              <a:rPr lang="fr-FR"/>
              <a:t>Titre de la session</a:t>
            </a:r>
          </a:p>
        </p:txBody>
      </p:sp>
      <p:sp>
        <p:nvSpPr>
          <p:cNvPr id="7" name="Espace réservé du pied de page 15">
            <a:extLst>
              <a:ext uri="{FF2B5EF4-FFF2-40B4-BE49-F238E27FC236}">
                <a16:creationId xmlns:a16="http://schemas.microsoft.com/office/drawing/2014/main" id="{11837F92-1061-460D-BCD6-ED0378C85E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16">
            <a:extLst>
              <a:ext uri="{FF2B5EF4-FFF2-40B4-BE49-F238E27FC236}">
                <a16:creationId xmlns:a16="http://schemas.microsoft.com/office/drawing/2014/main" id="{AB50B463-F5A3-4EFB-B591-A50720AFCF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spcBef>
                <a:spcPts val="300"/>
              </a:spcBef>
              <a:defRPr/>
            </a:lvl1pPr>
          </a:lstStyle>
          <a:p>
            <a:pPr lvl="0"/>
            <a:fld id="{A98FF981-C2C9-48E1-8C7A-99E359BD73F5}" type="slidenum">
              <a:t>‹N°›</a:t>
            </a:fld>
            <a:endParaRPr lang="fr-FR"/>
          </a:p>
        </p:txBody>
      </p:sp>
      <p:sp>
        <p:nvSpPr>
          <p:cNvPr id="9" name="Espace réservé du contenu 11">
            <a:extLst>
              <a:ext uri="{FF2B5EF4-FFF2-40B4-BE49-F238E27FC236}">
                <a16:creationId xmlns:a16="http://schemas.microsoft.com/office/drawing/2014/main" id="{2EF03DB2-1F0F-41D8-83AA-E068124FDD6D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2126848" y="4968483"/>
            <a:ext cx="2663528" cy="3600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/>
              <a:defRPr lang="fr-FR" sz="16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r>
              <a:rPr lang="fr-FR"/>
              <a:t>Auteur et organisme</a:t>
            </a:r>
          </a:p>
        </p:txBody>
      </p:sp>
    </p:spTree>
    <p:extLst>
      <p:ext uri="{BB962C8B-B14F-4D97-AF65-F5344CB8AC3E}">
        <p14:creationId xmlns:p14="http://schemas.microsoft.com/office/powerpoint/2010/main" val="38502489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78601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77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0102"/>
            <a:ext cx="8568952" cy="82661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172272" cy="50405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244280" cy="504056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22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939" y="44624"/>
            <a:ext cx="8805164" cy="792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4233" y="908720"/>
            <a:ext cx="4316859" cy="5033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9938" y="1484065"/>
            <a:ext cx="4320000" cy="446479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59379" y="908720"/>
            <a:ext cx="4320000" cy="5037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9379" y="1484480"/>
            <a:ext cx="4320000" cy="44643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003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712968" cy="7920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01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79208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7064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364583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980728"/>
            <a:ext cx="5486400" cy="3314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7210" y="508396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Titre 1"/>
          <p:cNvSpPr txBox="1">
            <a:spLocks/>
          </p:cNvSpPr>
          <p:nvPr userDrawn="1"/>
        </p:nvSpPr>
        <p:spPr bwMode="auto">
          <a:xfrm>
            <a:off x="251520" y="44624"/>
            <a:ext cx="86409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rgbClr val="2C64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819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5F9EB-F357-4596-B675-54F2F068C5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524" y="0"/>
            <a:ext cx="8640961" cy="8367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40D8E8-5F94-4256-929E-3D5AAE455C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51524" y="908721"/>
            <a:ext cx="8640961" cy="496855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709DAAC4-299D-4350-B81A-6831891E0C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6747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57DD7-92E3-4BE0-B311-E6FA8868F3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559" y="2636910"/>
            <a:ext cx="7772400" cy="786009"/>
          </a:xfrm>
        </p:spPr>
        <p:txBody>
          <a:bodyPr anchor="t"/>
          <a:lstStyle>
            <a:lvl1pPr>
              <a:defRPr sz="4000" cap="all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E2FB405D-53D4-4E19-9129-3BCCAB5C7D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63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B84E9-2DC4-470D-B326-F5FEB93894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523" y="10104"/>
            <a:ext cx="8568952" cy="8266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A5CA6F-3070-41F4-85EA-839E48AAC34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523" y="908721"/>
            <a:ext cx="4172270" cy="5040556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7FB3D9-444F-4878-B1A3-29E2BE6F4D9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908721"/>
            <a:ext cx="4244279" cy="5040556"/>
          </a:xfrm>
        </p:spPr>
        <p:txBody>
          <a:bodyPr/>
          <a:lstStyle>
            <a:lvl1pPr>
              <a:defRPr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18B80F-5106-4309-BA74-D57889316A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4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4EAD28-8FAD-4F78-AF7D-EFB46201CE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936" y="44622"/>
            <a:ext cx="8805159" cy="7920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2FE833C-0108-47CA-8FC9-C78AEF06B9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4234" y="908721"/>
            <a:ext cx="4316854" cy="503340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098648-8423-4083-B1BA-528423201EE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259936" y="1484062"/>
            <a:ext cx="4320000" cy="4464795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976A83-D867-4FED-83D4-26331517ED2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59380" y="908721"/>
            <a:ext cx="4320000" cy="50375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1085452-EF89-49FC-9012-F7039BEF6A34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59380" y="1484482"/>
            <a:ext cx="4320000" cy="4464384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353F9CD-92E5-46BD-B2CB-503B74640E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12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15463C-D0A1-47EE-BEE8-10D603A5DA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515" y="44622"/>
            <a:ext cx="8712970" cy="7920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C2975C6F-C9B7-4C86-8FE3-3E28BAB6886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21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39454A3C-2BF6-48DB-8B51-AD62A6D7EB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72CDD83-E5C5-482F-82C1-C4C4026E46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524" y="44622"/>
            <a:ext cx="8640961" cy="79208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317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07F29-B894-4177-9C91-D500215A9B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364586"/>
            <a:ext cx="5486400" cy="566735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2A8B16-76B8-4F76-BE30-7179B44A9C85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980730"/>
            <a:ext cx="5486400" cy="331480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3AFB74-FD29-4AB5-875B-CEDF0C80E8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7207" y="5083972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1F6B38-60AD-4BF5-BE94-A7921ECA86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9761894-67F2-4212-A6A6-B486746574B9}"/>
              </a:ext>
            </a:extLst>
          </p:cNvPr>
          <p:cNvSpPr txBox="1"/>
          <p:nvPr/>
        </p:nvSpPr>
        <p:spPr>
          <a:xfrm>
            <a:off x="251524" y="44622"/>
            <a:ext cx="8640961" cy="7920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2C64A3"/>
                </a:solidFill>
                <a:uFillTx/>
                <a:latin typeface="Arial" pitchFamily="34"/>
                <a:cs typeface="Arial" pitchFamily="34"/>
              </a:rPr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29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83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9685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58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BF8A2B3-0C6D-49D8-A7CA-F3E34834C2A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524628"/>
            <a:ext cx="2895603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050" b="0" i="0" u="none" strike="noStrike" kern="1200" cap="none" spc="0" baseline="0">
                <a:solidFill>
                  <a:srgbClr val="002060"/>
                </a:solidFill>
                <a:uFillTx/>
                <a:latin typeface="Arial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0738467-8D32-447B-9CF1-6D7540E2179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059616" y="6524628"/>
            <a:ext cx="1904996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2060"/>
                </a:solidFill>
                <a:uFillTx/>
                <a:latin typeface="Arial"/>
              </a:defRPr>
            </a:lvl1pPr>
          </a:lstStyle>
          <a:p>
            <a:pPr lvl="0"/>
            <a:fld id="{7C9B3CF4-A877-4200-98FC-43CE70FBDE43}" type="slidenum"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78D62D-3230-459B-ABE6-8CE90F9FF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5" y="188640"/>
            <a:ext cx="1874519" cy="72237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996CFDC7-DD6A-45CE-A727-BC451D09D2C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32140" y="6524628"/>
            <a:ext cx="2895603" cy="3333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fr-F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D1A17-45AA-418A-9117-9F4D26B5017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83422" y="836712"/>
            <a:ext cx="7777164" cy="6508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D2C09D3-D5F0-42EC-8D93-6EA33053F6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524" y="116631"/>
            <a:ext cx="8640961" cy="720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E385D0-00AF-48E2-82EF-43AF239D6D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1524" y="901799"/>
            <a:ext cx="8640961" cy="49034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4A47A7-CB20-462D-971D-E1B40AE404F4}"/>
              </a:ext>
            </a:extLst>
          </p:cNvPr>
          <p:cNvSpPr txBox="1"/>
          <p:nvPr/>
        </p:nvSpPr>
        <p:spPr>
          <a:xfrm>
            <a:off x="6876260" y="6524628"/>
            <a:ext cx="1904996" cy="31908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53EF95-4BAC-4578-AC47-D4548B0E2B8B}" type="slidenum">
              <a:t>‹N°›</a:t>
            </a:fld>
            <a:endParaRPr lang="fr-FR" sz="1400" b="0" i="0" u="none" strike="noStrike" kern="1200" cap="none" spc="0" baseline="0">
              <a:solidFill>
                <a:srgbClr val="00206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88EE9022-AEB1-402E-8547-392F43F3BB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515" y="6012417"/>
            <a:ext cx="1874519" cy="722376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3200" b="1" i="0" u="none" strike="noStrike" kern="1200" cap="none" spc="0" baseline="0">
          <a:solidFill>
            <a:srgbClr val="2C64A3"/>
          </a:solidFill>
          <a:uFillTx/>
          <a:latin typeface="Arial" pitchFamily="34"/>
          <a:cs typeface="Arial" pitchFamily="34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•"/>
        <a:tabLst/>
        <a:defRPr lang="fr-FR" sz="2800" b="0" i="0" u="none" strike="noStrike" kern="1200" cap="none" spc="0" baseline="0">
          <a:solidFill>
            <a:srgbClr val="2C64A3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fr-FR" sz="2800" b="0" i="0" u="none" strike="noStrike" kern="1200" cap="none" spc="0" baseline="0">
          <a:solidFill>
            <a:srgbClr val="2C64A3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fr-FR" sz="2400" b="0" i="0" u="none" strike="noStrike" kern="1200" cap="none" spc="0" baseline="0">
          <a:solidFill>
            <a:srgbClr val="2C64A3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fr-FR" sz="2000" b="0" i="0" u="none" strike="noStrike" kern="1200" cap="none" spc="0" baseline="0">
          <a:solidFill>
            <a:srgbClr val="2C64A3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»"/>
        <a:tabLst/>
        <a:defRPr lang="fr-FR" sz="2000" b="0" i="0" u="none" strike="noStrike" kern="1200" cap="none" spc="0" baseline="0">
          <a:solidFill>
            <a:srgbClr val="2C64A3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32138" y="6524625"/>
            <a:ext cx="28956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9" y="836712"/>
            <a:ext cx="7777162" cy="6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1" y="116632"/>
            <a:ext cx="864096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901800"/>
            <a:ext cx="8640961" cy="490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Rectangle 6"/>
          <p:cNvSpPr txBox="1">
            <a:spLocks noChangeArrowheads="1"/>
          </p:cNvSpPr>
          <p:nvPr/>
        </p:nvSpPr>
        <p:spPr bwMode="auto">
          <a:xfrm>
            <a:off x="6876256" y="6524625"/>
            <a:ext cx="19050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A4AFBE8-6861-45A0-A1DA-2A68DA78728B}" type="slidenum">
              <a:rPr lang="fr-FR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‹N°›</a:t>
            </a:fld>
            <a:endParaRPr lang="fr-FR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12416"/>
            <a:ext cx="1874520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 b="1" kern="1200" baseline="0">
          <a:solidFill>
            <a:srgbClr val="2C64A3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 baseline="0">
          <a:solidFill>
            <a:srgbClr val="2C64A3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 baseline="0">
          <a:solidFill>
            <a:srgbClr val="2C64A3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2C64A3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rgbClr val="2C64A3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rgbClr val="2C64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s-idf.org/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BCA915-7164-4189-9F05-E4C6DB18F2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0043" y="1889517"/>
            <a:ext cx="6896245" cy="1584179"/>
          </a:xfrm>
        </p:spPr>
        <p:txBody>
          <a:bodyPr/>
          <a:lstStyle/>
          <a:p>
            <a:pPr lvl="0"/>
            <a:r>
              <a:rPr lang="fr-FR" dirty="0"/>
              <a:t>La santé des enfants et des jeunes : éléments-clés et inégalités sociales et territoriales de santé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0BD68F-4B8F-49F0-978F-433F3AFCC563}"/>
              </a:ext>
            </a:extLst>
          </p:cNvPr>
          <p:cNvSpPr txBox="1">
            <a:spLocks noGrp="1"/>
          </p:cNvSpPr>
          <p:nvPr>
            <p:ph type="subTitle" sz="quarter" idx="4294967295"/>
          </p:nvPr>
        </p:nvSpPr>
        <p:spPr>
          <a:xfrm>
            <a:off x="2854508" y="5700545"/>
            <a:ext cx="6110104" cy="46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None/>
            </a:pPr>
            <a:r>
              <a:rPr lang="fr-FR" sz="2000" dirty="0">
                <a:solidFill>
                  <a:schemeClr val="bg1"/>
                </a:solidFill>
              </a:rPr>
              <a:t>Catherine Embersin-Kyprianou, Bobette </a:t>
            </a:r>
            <a:r>
              <a:rPr lang="fr-FR" sz="2000" dirty="0" err="1">
                <a:solidFill>
                  <a:schemeClr val="bg1"/>
                </a:solidFill>
              </a:rPr>
              <a:t>Matulonga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7B03D9-3D5A-467E-A59F-F7B58CC6C006}"/>
              </a:ext>
            </a:extLst>
          </p:cNvPr>
          <p:cNvSpPr txBox="1"/>
          <p:nvPr/>
        </p:nvSpPr>
        <p:spPr>
          <a:xfrm>
            <a:off x="7059616" y="6524628"/>
            <a:ext cx="1904996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A428967-822B-4F3D-832C-C899476FB640}" type="slidenum">
              <a:rPr/>
              <a:t>1</a:t>
            </a:fld>
            <a:endParaRPr lang="fr-FR" sz="1400" b="0" i="0" u="none" strike="noStrike" kern="1200" cap="none" spc="0" baseline="0">
              <a:solidFill>
                <a:srgbClr val="002060"/>
              </a:solidFill>
              <a:uFillTx/>
              <a:latin typeface="Arial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E564F3-3E80-46CF-B2C4-463AF163CD1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126847" y="4968483"/>
            <a:ext cx="5978465" cy="3600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None/>
            </a:pPr>
            <a:r>
              <a:rPr lang="fr-FR" sz="1800" dirty="0"/>
              <a:t>Rencontre régionale sur les CPS _ 10 octobre 2025</a:t>
            </a:r>
          </a:p>
          <a:p>
            <a:endParaRPr lang="fr-FR" sz="18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B166979-878A-2128-6201-4FF9490D9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025" y="3248152"/>
            <a:ext cx="1795537" cy="15343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A313FAB-C352-E82E-3FE1-8F4A84C1C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562" y="3248152"/>
            <a:ext cx="2224644" cy="15343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040" y="22860"/>
            <a:ext cx="8640960" cy="836712"/>
          </a:xfrm>
        </p:spPr>
        <p:txBody>
          <a:bodyPr/>
          <a:lstStyle/>
          <a:p>
            <a:r>
              <a:rPr lang="fr-FR" sz="2400" dirty="0"/>
              <a:t>Un recours à l’IVG en baisse chez les mineures mais en augmentation chez les 18-24 ans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44AA9D-40B8-7C28-62AE-5A0A6F638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994" y="3033652"/>
            <a:ext cx="5578417" cy="175355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C5FC8FC-A17E-E157-60ED-E31798317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517" y="4789322"/>
            <a:ext cx="5590186" cy="175355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02DB615-00E2-E27F-EAF5-57541DC2737F}"/>
              </a:ext>
            </a:extLst>
          </p:cNvPr>
          <p:cNvSpPr txBox="1"/>
          <p:nvPr/>
        </p:nvSpPr>
        <p:spPr>
          <a:xfrm>
            <a:off x="4088370" y="6519446"/>
            <a:ext cx="4602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4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Sources : SNDS (exploitation ARS Île-de-France) pour les données IVG jusqu'à 2015 ; SNDS (exploitation ORS-Île-de-France) pour les données IVG 2016 à 2023 ; Insee RP.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3982474-ED79-9CAE-3833-E823B978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31977"/>
            <a:ext cx="8640960" cy="1842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Chez les </a:t>
            </a:r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15-17 ans : IVG en baisse</a:t>
            </a:r>
            <a:r>
              <a:rPr lang="fr-FR" sz="2200" dirty="0"/>
              <a:t>, de 11,3 à 4,7 p.1000 en Île-de-France entre 2012 et 2022. </a:t>
            </a:r>
            <a:br>
              <a:rPr lang="fr-FR" sz="2200" dirty="0"/>
            </a:br>
            <a:r>
              <a:rPr lang="fr-FR" sz="2200" dirty="0"/>
              <a:t>Taux &lt; moyenne nationale en 2022 (5) (alors qu’il était parmi les plus élevés de France en 2012). Les écarts entre départements se réduisent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Chez les 18-24 ans, taux en baisse puis </a:t>
            </a:r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augmentation</a:t>
            </a:r>
            <a:r>
              <a:rPr lang="fr-FR" sz="2200" dirty="0"/>
              <a:t> presque partout.</a:t>
            </a:r>
            <a:br>
              <a:rPr lang="fr-FR" sz="2200" dirty="0"/>
            </a:br>
            <a:r>
              <a:rPr lang="fr-FR" sz="2200" dirty="0"/>
              <a:t>Taux les plus élevés dans </a:t>
            </a:r>
            <a:br>
              <a:rPr lang="fr-FR" sz="2200" dirty="0"/>
            </a:br>
            <a:r>
              <a:rPr lang="fr-FR" sz="2200" dirty="0"/>
              <a:t>4 départements </a:t>
            </a:r>
            <a:br>
              <a:rPr lang="fr-FR" sz="2200" dirty="0"/>
            </a:br>
            <a:r>
              <a:rPr lang="fr-FR" sz="2200" dirty="0"/>
              <a:t>(93, 95, 77, 91) </a:t>
            </a:r>
            <a:br>
              <a:rPr lang="fr-FR" sz="2200" dirty="0"/>
            </a:br>
            <a:r>
              <a:rPr lang="fr-FR" sz="2200" dirty="0"/>
              <a:t>et les plus faibles </a:t>
            </a:r>
            <a:br>
              <a:rPr lang="fr-FR" sz="2200" dirty="0"/>
            </a:br>
            <a:r>
              <a:rPr lang="fr-FR" sz="2200" dirty="0"/>
              <a:t>dans le 75, 78, 92.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En population globale,</a:t>
            </a:r>
            <a:br>
              <a:rPr lang="fr-FR" sz="2200" dirty="0"/>
            </a:br>
            <a:r>
              <a:rPr lang="fr-FR" sz="2200" dirty="0"/>
              <a:t>taux francilien parmi les</a:t>
            </a:r>
            <a:br>
              <a:rPr lang="fr-FR" sz="2200" dirty="0"/>
            </a:br>
            <a:r>
              <a:rPr lang="fr-FR" sz="2200" dirty="0"/>
              <a:t>plus élevés de France</a:t>
            </a:r>
            <a:endParaRPr lang="fr-FR" sz="2400" dirty="0"/>
          </a:p>
        </p:txBody>
      </p:sp>
      <p:sp>
        <p:nvSpPr>
          <p:cNvPr id="17" name="Zone de texte 2">
            <a:extLst>
              <a:ext uri="{FF2B5EF4-FFF2-40B4-BE49-F238E27FC236}">
                <a16:creationId xmlns:a16="http://schemas.microsoft.com/office/drawing/2014/main" id="{3BF7CFC9-9F96-5504-7AC4-03605EE61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607" y="2789914"/>
            <a:ext cx="3326333" cy="51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Recours à l’IVG entre 2012 et 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15-17 ans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 de texte 2">
            <a:extLst>
              <a:ext uri="{FF2B5EF4-FFF2-40B4-BE49-F238E27FC236}">
                <a16:creationId xmlns:a16="http://schemas.microsoft.com/office/drawing/2014/main" id="{7716DD0D-B2E6-893B-1CF0-040ACF594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427" y="4773232"/>
            <a:ext cx="9031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18-24 ans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6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58EDA458-2053-10EC-817D-BE576B92A62B}"/>
              </a:ext>
            </a:extLst>
          </p:cNvPr>
          <p:cNvSpPr txBox="1">
            <a:spLocks/>
          </p:cNvSpPr>
          <p:nvPr/>
        </p:nvSpPr>
        <p:spPr>
          <a:xfrm>
            <a:off x="528594" y="22368"/>
            <a:ext cx="8640961" cy="8367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3200" b="1" i="0" u="none" strike="noStrike" kern="1200" cap="none" spc="0" baseline="0">
                <a:solidFill>
                  <a:srgbClr val="2C64A3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r>
              <a:rPr lang="fr-FR" sz="2800" dirty="0"/>
              <a:t>Recours aux soins : Pédiatrie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D9ACBB75-8277-04B2-8A02-BC3DBD81CCD2}"/>
              </a:ext>
            </a:extLst>
          </p:cNvPr>
          <p:cNvSpPr txBox="1"/>
          <p:nvPr/>
        </p:nvSpPr>
        <p:spPr>
          <a:xfrm>
            <a:off x="4181066" y="1176617"/>
            <a:ext cx="4988489" cy="27392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kern="0" dirty="0">
                <a:solidFill>
                  <a:srgbClr val="002060"/>
                </a:solidFill>
                <a:cs typeface="Tahoma" pitchFamily="34"/>
              </a:rPr>
              <a:t>Recours aux soins de ville proportionnel à l’offre disponible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kern="0" dirty="0">
                <a:solidFill>
                  <a:srgbClr val="002060"/>
                </a:solidFill>
                <a:cs typeface="Tahoma" pitchFamily="34"/>
              </a:rPr>
              <a:t>Disparités territoriales dans le recours aux soins aux (MG, Pédiatres, dentaires, ophtalmo etc.) 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kern="0" dirty="0">
                <a:solidFill>
                  <a:srgbClr val="002060"/>
                </a:solidFill>
                <a:cs typeface="Tahoma" pitchFamily="34"/>
              </a:rPr>
              <a:t>Recours plus important dans les territoires favorisés (++ Paris) et moindre loin de Paris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kern="0" dirty="0">
                <a:solidFill>
                  <a:srgbClr val="002060"/>
                </a:solidFill>
                <a:cs typeface="Tahoma" pitchFamily="34"/>
              </a:rPr>
              <a:t>Mais une offre en secteur 1 moins abondante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fr-FR" sz="1600" dirty="0">
              <a:solidFill>
                <a:srgbClr val="2C64A3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29D50F6-A68A-C61C-053A-3B483BFDD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20" y="1067680"/>
            <a:ext cx="3038627" cy="287730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4C0BC2A-4958-64EB-5CEC-DB84DFC3333D}"/>
              </a:ext>
            </a:extLst>
          </p:cNvPr>
          <p:cNvSpPr txBox="1"/>
          <p:nvPr/>
        </p:nvSpPr>
        <p:spPr>
          <a:xfrm>
            <a:off x="317666" y="901791"/>
            <a:ext cx="53344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kern="0" dirty="0">
                <a:solidFill>
                  <a:srgbClr val="002060"/>
                </a:solidFill>
                <a:cs typeface="Arial" pitchFamily="34"/>
              </a:rPr>
              <a:t>% des 0-10 ans ayant consulté un pédiatre au moins 1 fois dans l’année </a:t>
            </a:r>
          </a:p>
        </p:txBody>
      </p:sp>
      <p:pic>
        <p:nvPicPr>
          <p:cNvPr id="15" name="Image 14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EC991A46-502E-EF36-6D79-670E8A414E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6" y="4214430"/>
            <a:ext cx="2931483" cy="26212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5EC4706-45B5-8270-BBC6-FD0FE1FD70F2}"/>
              </a:ext>
            </a:extLst>
          </p:cNvPr>
          <p:cNvSpPr txBox="1"/>
          <p:nvPr/>
        </p:nvSpPr>
        <p:spPr>
          <a:xfrm>
            <a:off x="1282449" y="3996905"/>
            <a:ext cx="25776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kern="0" dirty="0">
                <a:solidFill>
                  <a:srgbClr val="002060"/>
                </a:solidFill>
                <a:cs typeface="Arial" pitchFamily="34"/>
              </a:rPr>
              <a:t>APL pédiatres libéraux 2022</a:t>
            </a:r>
          </a:p>
        </p:txBody>
      </p:sp>
      <p:pic>
        <p:nvPicPr>
          <p:cNvPr id="18" name="Image 17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C1864E0-F178-0D87-0F78-18A3C3D68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4" y="4304682"/>
            <a:ext cx="2754755" cy="26208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0D01FC59-F5EB-8432-1068-6B8086C06FD1}"/>
              </a:ext>
            </a:extLst>
          </p:cNvPr>
          <p:cNvSpPr txBox="1"/>
          <p:nvPr/>
        </p:nvSpPr>
        <p:spPr>
          <a:xfrm>
            <a:off x="4461011" y="3808107"/>
            <a:ext cx="4583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kern="0" dirty="0">
                <a:solidFill>
                  <a:srgbClr val="002060"/>
                </a:solidFill>
                <a:cs typeface="Arial" pitchFamily="34"/>
              </a:rPr>
              <a:t>% pédiatres (libéraux ou exercice mixte) exerçant en secteur 1 et en cabinet principal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2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040" y="22860"/>
            <a:ext cx="8640960" cy="836712"/>
          </a:xfrm>
        </p:spPr>
        <p:txBody>
          <a:bodyPr/>
          <a:lstStyle/>
          <a:p>
            <a:r>
              <a:rPr lang="fr-FR" sz="2600" dirty="0"/>
              <a:t>Des taux de bénéficiaires de la complémentaire santé solidaire (CSS) plus élevés dans certains territoires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02DB615-00E2-E27F-EAF5-57541DC2737F}"/>
              </a:ext>
            </a:extLst>
          </p:cNvPr>
          <p:cNvSpPr txBox="1"/>
          <p:nvPr/>
        </p:nvSpPr>
        <p:spPr>
          <a:xfrm>
            <a:off x="293775" y="5626721"/>
            <a:ext cx="17536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4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Sources : SNDS 2021, exploitation ORS-Île-de-France</a:t>
            </a:r>
          </a:p>
        </p:txBody>
      </p:sp>
      <p:sp>
        <p:nvSpPr>
          <p:cNvPr id="17" name="Zone de texte 2">
            <a:extLst>
              <a:ext uri="{FF2B5EF4-FFF2-40B4-BE49-F238E27FC236}">
                <a16:creationId xmlns:a16="http://schemas.microsoft.com/office/drawing/2014/main" id="{3BF7CFC9-9F96-5504-7AC4-03605EE61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43" y="859572"/>
            <a:ext cx="8066113" cy="38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 de bénéficiaires de la C2S, CMU-C, ACS parmi les 20-25 ans en 2021 dans les EPCI (en %)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 descr="Une image contenant carte, texte, atlas">
            <a:extLst>
              <a:ext uri="{FF2B5EF4-FFF2-40B4-BE49-F238E27FC236}">
                <a16:creationId xmlns:a16="http://schemas.microsoft.com/office/drawing/2014/main" id="{A04306EA-D773-16EE-3E9E-C0E05C1A1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28" y="1189327"/>
            <a:ext cx="7096571" cy="5696508"/>
          </a:xfrm>
          <a:prstGeom prst="rect">
            <a:avLst/>
          </a:prstGeom>
        </p:spPr>
      </p:pic>
      <p:pic>
        <p:nvPicPr>
          <p:cNvPr id="11" name="Image 10" descr="Une image contenant texte, capture d’écran, Police, diagramme">
            <a:extLst>
              <a:ext uri="{FF2B5EF4-FFF2-40B4-BE49-F238E27FC236}">
                <a16:creationId xmlns:a16="http://schemas.microsoft.com/office/drawing/2014/main" id="{3D2E70FA-7D75-4F5F-8DA6-E6361F4AF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5" y="4243610"/>
            <a:ext cx="2255715" cy="14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4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EE5E426-1AF3-4123-9974-2A0E6222B316}"/>
              </a:ext>
            </a:extLst>
          </p:cNvPr>
          <p:cNvSpPr txBox="1">
            <a:spLocks/>
          </p:cNvSpPr>
          <p:nvPr/>
        </p:nvSpPr>
        <p:spPr bwMode="auto">
          <a:xfrm>
            <a:off x="611560" y="202223"/>
            <a:ext cx="8250642" cy="4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 cap="all" baseline="0">
                <a:solidFill>
                  <a:srgbClr val="2C64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2C64A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Conclusion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12562" y="863744"/>
            <a:ext cx="880872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L’Île-de-France est riche de plus de 2 millions de jeunes de 12-25 ans, représentant 18% de la population francilienne,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 sont 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globalement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bonne santé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Mais dont certains aspects alertent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avec des conséquences à court, moyen ou long terme : santé mentale, obésité, sommeil et utilisation des écrans, prises de risque dans la sexualité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FR" sz="21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Des constants encourageants (baisse des 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consommations de produits </a:t>
            </a:r>
            <a:r>
              <a:rPr kumimoji="0" lang="fr-FR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psycho-actifs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 santé pas plus mauvaise que dans le reste de la France, sauf pour certains indicateurs (notamment risque de dépression, obésité, IVG)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indicateurs très marqués par les inégalités sociales et des zones de fragilité socio-économique 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mettent en évidence les situations d’inégalités sociales de santé et la vulnérabilité de certaines populations</a:t>
            </a:r>
          </a:p>
        </p:txBody>
      </p:sp>
    </p:spTree>
    <p:extLst>
      <p:ext uri="{BB962C8B-B14F-4D97-AF65-F5344CB8AC3E}">
        <p14:creationId xmlns:p14="http://schemas.microsoft.com/office/powerpoint/2010/main" val="128076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EE5E426-1AF3-4123-9974-2A0E6222B316}"/>
              </a:ext>
            </a:extLst>
          </p:cNvPr>
          <p:cNvSpPr txBox="1">
            <a:spLocks/>
          </p:cNvSpPr>
          <p:nvPr/>
        </p:nvSpPr>
        <p:spPr bwMode="auto">
          <a:xfrm>
            <a:off x="312980" y="99587"/>
            <a:ext cx="8250642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 cap="all" baseline="0">
                <a:solidFill>
                  <a:srgbClr val="2C64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2C64A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1BE9B76-5125-4688-9661-329B073616DF}"/>
              </a:ext>
            </a:extLst>
          </p:cNvPr>
          <p:cNvSpPr txBox="1">
            <a:spLocks/>
          </p:cNvSpPr>
          <p:nvPr/>
        </p:nvSpPr>
        <p:spPr bwMode="auto">
          <a:xfrm>
            <a:off x="2987824" y="1556792"/>
            <a:ext cx="3278264" cy="201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 cap="all" baseline="0">
                <a:solidFill>
                  <a:srgbClr val="2C64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MERCI DE VOTRE ATTENTION</a:t>
            </a:r>
            <a:r>
              <a:rPr kumimoji="0" lang="fr-FR" sz="4000" b="0" i="1" u="none" strike="noStrike" kern="1200" cap="all" spc="0" normalizeH="0" baseline="0" noProof="0" dirty="0">
                <a:ln>
                  <a:noFill/>
                </a:ln>
                <a:solidFill>
                  <a:srgbClr val="2C64A3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												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C8C529-CFF1-3821-67A7-AB232A7832E6}"/>
              </a:ext>
            </a:extLst>
          </p:cNvPr>
          <p:cNvSpPr txBox="1"/>
          <p:nvPr/>
        </p:nvSpPr>
        <p:spPr>
          <a:xfrm>
            <a:off x="2411760" y="4190485"/>
            <a:ext cx="49955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Etudes disponibles sur 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www.ors-idf.org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219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05806C0-D017-FB29-4F20-9F1A7034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720">
            <a:off x="144323" y="110695"/>
            <a:ext cx="2856634" cy="40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capture d’écran, Police, conception">
            <a:extLst>
              <a:ext uri="{FF2B5EF4-FFF2-40B4-BE49-F238E27FC236}">
                <a16:creationId xmlns:a16="http://schemas.microsoft.com/office/drawing/2014/main" id="{0AF76393-3E5D-6CF6-3169-A2D56B707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2897">
            <a:off x="6151479" y="233749"/>
            <a:ext cx="2706780" cy="384801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40F928-C2E1-1315-8320-2B5F65A49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753">
            <a:off x="762619" y="3205552"/>
            <a:ext cx="2390905" cy="33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2799E26-2AB6-C568-D121-8D167D6E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285" y="3355690"/>
            <a:ext cx="2418417" cy="34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1E140B8-554A-A110-448D-B4BA4D4F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776">
            <a:off x="6258375" y="2912675"/>
            <a:ext cx="2616705" cy="370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4F0CDFF-0E66-302A-82B3-68761C3C3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419">
            <a:off x="3249973" y="320635"/>
            <a:ext cx="2225530" cy="31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0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54256-5E45-430B-AC82-BDBB7468FD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1603" y="0"/>
            <a:ext cx="7686617" cy="836712"/>
          </a:xfrm>
        </p:spPr>
        <p:txBody>
          <a:bodyPr/>
          <a:lstStyle/>
          <a:p>
            <a:pPr lvl="0"/>
            <a:r>
              <a:rPr lang="fr-FR" sz="2800" dirty="0"/>
              <a:t>Des inégalités sociales et territoriales…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AB1C7F-3435-6413-8346-1E11AA787731}"/>
              </a:ext>
            </a:extLst>
          </p:cNvPr>
          <p:cNvSpPr txBox="1"/>
          <p:nvPr/>
        </p:nvSpPr>
        <p:spPr>
          <a:xfrm>
            <a:off x="1809604" y="2294188"/>
            <a:ext cx="5854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 inégalités sociales et territoriales qui se traduisent en inégalités sociales de santé</a:t>
            </a:r>
          </a:p>
        </p:txBody>
      </p:sp>
    </p:spTree>
    <p:extLst>
      <p:ext uri="{BB962C8B-B14F-4D97-AF65-F5344CB8AC3E}">
        <p14:creationId xmlns:p14="http://schemas.microsoft.com/office/powerpoint/2010/main" val="94289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A30594E5-C4A3-4807-832B-A7CC46B4FFBB}"/>
              </a:ext>
            </a:extLst>
          </p:cNvPr>
          <p:cNvSpPr txBox="1"/>
          <p:nvPr/>
        </p:nvSpPr>
        <p:spPr>
          <a:xfrm>
            <a:off x="1411284" y="971242"/>
            <a:ext cx="4017966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002060"/>
                </a:solidFill>
                <a:latin typeface="Arial" pitchFamily="34"/>
                <a:cs typeface="Arial" pitchFamily="34"/>
              </a:rPr>
              <a:t>Taux de pauvreté chez les 0-14 ans en 2020 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4898AA6-0121-07A0-8FA2-2272D03D17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906" y="49391"/>
            <a:ext cx="8225570" cy="836712"/>
          </a:xfrm>
        </p:spPr>
        <p:txBody>
          <a:bodyPr/>
          <a:lstStyle/>
          <a:p>
            <a:pPr lvl="0"/>
            <a:r>
              <a:rPr lang="fr-FR" sz="2400" dirty="0"/>
              <a:t>Pauvreté des enfants : de fortes disparités territoriales</a:t>
            </a:r>
          </a:p>
        </p:txBody>
      </p:sp>
      <p:pic>
        <p:nvPicPr>
          <p:cNvPr id="4" name="Image 3" descr="Une image contenant carte, atlas, texte&#10;&#10;Description générée automatiquement">
            <a:extLst>
              <a:ext uri="{FF2B5EF4-FFF2-40B4-BE49-F238E27FC236}">
                <a16:creationId xmlns:a16="http://schemas.microsoft.com/office/drawing/2014/main" id="{1866CF43-0E63-1E94-B0E1-4447EE847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29" y="991164"/>
            <a:ext cx="5713128" cy="540992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28E84B1-9185-204E-B47A-F50E8F1711B7}"/>
              </a:ext>
            </a:extLst>
          </p:cNvPr>
          <p:cNvSpPr txBox="1"/>
          <p:nvPr/>
        </p:nvSpPr>
        <p:spPr>
          <a:xfrm>
            <a:off x="6534150" y="1125130"/>
            <a:ext cx="2424870" cy="472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lnSpc>
                <a:spcPct val="115000"/>
              </a:lnSpc>
              <a:buClr>
                <a:srgbClr val="629DD1"/>
              </a:buClr>
              <a:buFont typeface="Wingdings" panose="05000000000000000000" pitchFamily="2" charset="2"/>
              <a:buChar char="Ø"/>
              <a:tabLst>
                <a:tab pos="87313" algn="l"/>
              </a:tabLst>
            </a:pPr>
            <a:r>
              <a:rPr lang="fr-FR" kern="0" dirty="0">
                <a:solidFill>
                  <a:srgbClr val="002060"/>
                </a:solidFill>
                <a:cs typeface="Times New Roman" panose="02020603050405020304" pitchFamily="18" charset="0"/>
              </a:rPr>
              <a:t>21% des enfants franciliens vivent sous le seuil de pauvreté</a:t>
            </a:r>
          </a:p>
          <a:p>
            <a:pPr marL="285750" lvl="0" indent="-285750" algn="l">
              <a:buClr>
                <a:srgbClr val="629DD1"/>
              </a:buClr>
              <a:buFont typeface="Wingdings" panose="05000000000000000000" pitchFamily="2" charset="2"/>
              <a:buChar char="Ø"/>
              <a:tabLst>
                <a:tab pos="87313" algn="l"/>
              </a:tabLst>
            </a:pPr>
            <a:r>
              <a:rPr lang="fr-FR" kern="0" dirty="0">
                <a:solidFill>
                  <a:srgbClr val="002060"/>
                </a:solidFill>
                <a:cs typeface="Times New Roman" panose="02020603050405020304" pitchFamily="18" charset="0"/>
              </a:rPr>
              <a:t>Disparités territoriales : 36% en SSD, 14% </a:t>
            </a:r>
          </a:p>
          <a:p>
            <a:pPr marL="285750" lvl="0" indent="-285750" algn="l">
              <a:lnSpc>
                <a:spcPct val="115000"/>
              </a:lnSpc>
              <a:buClr>
                <a:srgbClr val="629DD1"/>
              </a:buClr>
              <a:buFont typeface="Wingdings" panose="05000000000000000000" pitchFamily="2" charset="2"/>
              <a:buChar char="Ø"/>
              <a:tabLst>
                <a:tab pos="87313" algn="l"/>
              </a:tabLst>
            </a:pPr>
            <a:r>
              <a:rPr lang="fr-FR" kern="0" dirty="0">
                <a:solidFill>
                  <a:srgbClr val="002060"/>
                </a:solidFill>
                <a:cs typeface="Times New Roman" panose="02020603050405020304" pitchFamily="18" charset="0"/>
              </a:rPr>
              <a:t>Une pauvreté territoriale qui concerne le revenu </a:t>
            </a:r>
            <a:r>
              <a:rPr lang="fr-FR" u="sng" kern="0" dirty="0">
                <a:solidFill>
                  <a:srgbClr val="002060"/>
                </a:solidFill>
                <a:cs typeface="Times New Roman" panose="02020603050405020304" pitchFamily="18" charset="0"/>
              </a:rPr>
              <a:t>mais</a:t>
            </a:r>
            <a:r>
              <a:rPr lang="fr-FR" kern="0" dirty="0">
                <a:solidFill>
                  <a:srgbClr val="002060"/>
                </a:solidFill>
                <a:cs typeface="Times New Roman" panose="02020603050405020304" pitchFamily="18" charset="0"/>
              </a:rPr>
              <a:t> aussi la disponibilité d’équipements, de places en crèches, etc.</a:t>
            </a:r>
          </a:p>
        </p:txBody>
      </p:sp>
    </p:spTree>
    <p:extLst>
      <p:ext uri="{BB962C8B-B14F-4D97-AF65-F5344CB8AC3E}">
        <p14:creationId xmlns:p14="http://schemas.microsoft.com/office/powerpoint/2010/main" val="409444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EE5E426-1AF3-4123-9974-2A0E6222B316}"/>
              </a:ext>
            </a:extLst>
          </p:cNvPr>
          <p:cNvSpPr txBox="1">
            <a:spLocks/>
          </p:cNvSpPr>
          <p:nvPr/>
        </p:nvSpPr>
        <p:spPr bwMode="auto">
          <a:xfrm>
            <a:off x="672590" y="0"/>
            <a:ext cx="8250642" cy="89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 cap="all" baseline="0">
                <a:solidFill>
                  <a:srgbClr val="2C64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C64A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 disparités départementales en termes de scolarisation des jeunes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82E7C9-949C-DDEA-B3ED-0EACCE7FA7EE}"/>
              </a:ext>
            </a:extLst>
          </p:cNvPr>
          <p:cNvSpPr/>
          <p:nvPr/>
        </p:nvSpPr>
        <p:spPr>
          <a:xfrm>
            <a:off x="2206252" y="6549926"/>
            <a:ext cx="277898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Source : Insee 2019</a:t>
            </a:r>
          </a:p>
        </p:txBody>
      </p:sp>
      <p:pic>
        <p:nvPicPr>
          <p:cNvPr id="6" name="Image 5" descr="Une image contenant carte, texte, atlas">
            <a:extLst>
              <a:ext uri="{FF2B5EF4-FFF2-40B4-BE49-F238E27FC236}">
                <a16:creationId xmlns:a16="http://schemas.microsoft.com/office/drawing/2014/main" id="{55FD5356-1F95-988B-3687-935166C47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37" y="1484602"/>
            <a:ext cx="5462886" cy="4472615"/>
          </a:xfrm>
          <a:prstGeom prst="rect">
            <a:avLst/>
          </a:prstGeom>
        </p:spPr>
      </p:pic>
      <p:pic>
        <p:nvPicPr>
          <p:cNvPr id="11" name="Image 10" descr="Une image contenant texte, capture d’écran, Police, carte de visite&#10;&#10;Le contenu généré par l’IA peut être incorrect.">
            <a:extLst>
              <a:ext uri="{FF2B5EF4-FFF2-40B4-BE49-F238E27FC236}">
                <a16:creationId xmlns:a16="http://schemas.microsoft.com/office/drawing/2014/main" id="{432F8BA9-83D5-0774-4756-DE0C6F0BE5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638" y="4571681"/>
            <a:ext cx="3067478" cy="228631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A627C5E-9374-14C1-0EFB-3CF03BDE0144}"/>
              </a:ext>
            </a:extLst>
          </p:cNvPr>
          <p:cNvSpPr txBox="1"/>
          <p:nvPr/>
        </p:nvSpPr>
        <p:spPr>
          <a:xfrm>
            <a:off x="1066799" y="936012"/>
            <a:ext cx="3649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Taux de scolarisation à 18-24 ans (en %)</a:t>
            </a:r>
          </a:p>
        </p:txBody>
      </p:sp>
    </p:spTree>
    <p:extLst>
      <p:ext uri="{BB962C8B-B14F-4D97-AF65-F5344CB8AC3E}">
        <p14:creationId xmlns:p14="http://schemas.microsoft.com/office/powerpoint/2010/main" val="263994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FE6A7CB-AA01-B646-CF5A-F28A01D6A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137390"/>
            <a:ext cx="6148800" cy="5037661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4EE5E426-1AF3-4123-9974-2A0E6222B316}"/>
              </a:ext>
            </a:extLst>
          </p:cNvPr>
          <p:cNvSpPr txBox="1">
            <a:spLocks/>
          </p:cNvSpPr>
          <p:nvPr/>
        </p:nvSpPr>
        <p:spPr bwMode="auto">
          <a:xfrm>
            <a:off x="210065" y="202223"/>
            <a:ext cx="8652137" cy="4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 cap="all" baseline="0">
                <a:solidFill>
                  <a:srgbClr val="2C64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C64A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 disparités infra-départementales, l’exemple des NEET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66799" y="936012"/>
            <a:ext cx="7629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jeunes NEET de 15-24 ans, dans les cantons d’Île-de-France, 2019 (en % des 15-24 ans)</a:t>
            </a:r>
          </a:p>
        </p:txBody>
      </p:sp>
      <p:pic>
        <p:nvPicPr>
          <p:cNvPr id="12" name="Image 11" descr="Une image contenant texte, Police, capture d’écran, reçu&#10;&#10;Description générée automatiquement">
            <a:extLst>
              <a:ext uri="{FF2B5EF4-FFF2-40B4-BE49-F238E27FC236}">
                <a16:creationId xmlns:a16="http://schemas.microsoft.com/office/drawing/2014/main" id="{69891414-58B9-D33D-8A94-0A97E2C8D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44" y="4464033"/>
            <a:ext cx="2312155" cy="1601993"/>
          </a:xfrm>
          <a:prstGeom prst="rect">
            <a:avLst/>
          </a:prstGeom>
        </p:spPr>
      </p:pic>
      <p:pic>
        <p:nvPicPr>
          <p:cNvPr id="14" name="Image 13" descr="Une image contenant texte, Police, logo, conception&#10;&#10;Description générée automatiquement">
            <a:extLst>
              <a:ext uri="{FF2B5EF4-FFF2-40B4-BE49-F238E27FC236}">
                <a16:creationId xmlns:a16="http://schemas.microsoft.com/office/drawing/2014/main" id="{EA373C7E-9519-09DE-6CD8-465FE68DB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08" y="5704045"/>
            <a:ext cx="952583" cy="72396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DF742C7-3D11-95F0-92AC-B3CB03F3195D}"/>
              </a:ext>
            </a:extLst>
          </p:cNvPr>
          <p:cNvSpPr/>
          <p:nvPr/>
        </p:nvSpPr>
        <p:spPr>
          <a:xfrm>
            <a:off x="2289903" y="6428008"/>
            <a:ext cx="2591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Source : Insee, recensement 2019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NEET :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Neither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in Education,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employment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or training</a:t>
            </a:r>
          </a:p>
        </p:txBody>
      </p:sp>
    </p:spTree>
    <p:extLst>
      <p:ext uri="{BB962C8B-B14F-4D97-AF65-F5344CB8AC3E}">
        <p14:creationId xmlns:p14="http://schemas.microsoft.com/office/powerpoint/2010/main" val="52921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EE5E426-1AF3-4123-9974-2A0E6222B316}"/>
              </a:ext>
            </a:extLst>
          </p:cNvPr>
          <p:cNvSpPr txBox="1">
            <a:spLocks/>
          </p:cNvSpPr>
          <p:nvPr/>
        </p:nvSpPr>
        <p:spPr bwMode="auto">
          <a:xfrm>
            <a:off x="605480" y="-8243"/>
            <a:ext cx="8427308" cy="92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 cap="all" baseline="0">
                <a:solidFill>
                  <a:srgbClr val="2C64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C64A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 fortes différences de perception de sa santé selon le niveau de diplôme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91BE9B76-5125-4688-9661-329B073616DF}"/>
              </a:ext>
            </a:extLst>
          </p:cNvPr>
          <p:cNvSpPr txBox="1">
            <a:spLocks/>
          </p:cNvSpPr>
          <p:nvPr/>
        </p:nvSpPr>
        <p:spPr bwMode="auto">
          <a:xfrm>
            <a:off x="605480" y="4624498"/>
            <a:ext cx="8629259" cy="194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 cap="all" baseline="0">
                <a:solidFill>
                  <a:srgbClr val="2C64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Santé perçue comme excellente / très bonne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 : 55% des plus diplômés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vs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48% des moins diplômés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(IDF, Baromètre </a:t>
            </a:r>
            <a:r>
              <a:rPr kumimoji="0" lang="fr-F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SpF</a:t>
            </a:r>
            <a:r>
              <a:rPr lang="fr-FR" sz="2200" b="0" cap="none" dirty="0">
                <a:solidFill>
                  <a:srgbClr val="4BACC6">
                    <a:lumMod val="50000"/>
                  </a:srgbClr>
                </a:solidFill>
                <a:latin typeface="Calibri"/>
              </a:rPr>
              <a:t> 2016). 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libri"/>
              <a:ea typeface="+mj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j-ea"/>
                <a:cs typeface="Arial" pitchFamily="34" charset="0"/>
              </a:rPr>
              <a:t>Santé perçue comme mauvaise / médiocre : 2,6% des plus diplômés vs 6,2% des moins diplômés (p&lt;0.02)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163049829"/>
              </p:ext>
            </p:extLst>
          </p:nvPr>
        </p:nvGraphicFramePr>
        <p:xfrm>
          <a:off x="605480" y="1391418"/>
          <a:ext cx="6196536" cy="311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437030" y="1471847"/>
            <a:ext cx="107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Île-de-France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1969" y="6273701"/>
            <a:ext cx="654621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Source : Baromètre santé 2016, Santé publique France, exploitation ORS Île-de-France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Afin de pallier la forte corrélation entre l’âge et le niveau de diplôme, un indicateur croisant le niveau de diplôme avec l’âge a été défini : en catégorie « inférieure » ont été classées les &lt; 18 ans sans diplôme, les 18-20 ans de niveau &lt; bac, et les 21-25 ans de niveau &lt;= bac.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Les personnes restantes ont été classées en catégorie « supérieure ».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5480" y="1000147"/>
            <a:ext cx="541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Perception de sa santé chez les jeunes de 15-25 ans, 2016 (%)</a:t>
            </a:r>
          </a:p>
        </p:txBody>
      </p:sp>
    </p:spTree>
    <p:extLst>
      <p:ext uri="{BB962C8B-B14F-4D97-AF65-F5344CB8AC3E}">
        <p14:creationId xmlns:p14="http://schemas.microsoft.com/office/powerpoint/2010/main" val="301826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EE5E426-1AF3-4123-9974-2A0E6222B316}"/>
              </a:ext>
            </a:extLst>
          </p:cNvPr>
          <p:cNvSpPr txBox="1">
            <a:spLocks/>
          </p:cNvSpPr>
          <p:nvPr/>
        </p:nvSpPr>
        <p:spPr bwMode="auto">
          <a:xfrm>
            <a:off x="611560" y="0"/>
            <a:ext cx="8250642" cy="4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 cap="all" baseline="0">
                <a:solidFill>
                  <a:srgbClr val="2C64A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2C64A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Des usages de produits psychoactifs plus élevés chez les jeunes apprentis ou sortis du système scolaire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352294" y="2621510"/>
            <a:ext cx="4648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Consommations à 17 ans selon la situation scolaire et professionnelle en Île-de-France, 2017 (en %)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58771" y="6524833"/>
            <a:ext cx="3974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: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Escapad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2017, OFDT, exploitation ORS Île-de-France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BC4570D-3217-61E2-478F-6A9AA9D3AF85}"/>
              </a:ext>
            </a:extLst>
          </p:cNvPr>
          <p:cNvSpPr txBox="1">
            <a:spLocks/>
          </p:cNvSpPr>
          <p:nvPr/>
        </p:nvSpPr>
        <p:spPr>
          <a:xfrm>
            <a:off x="280232" y="989821"/>
            <a:ext cx="8581970" cy="113455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 baseline="0">
                <a:solidFill>
                  <a:srgbClr val="2C64A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 baseline="0">
                <a:solidFill>
                  <a:srgbClr val="2C64A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 baseline="0">
                <a:solidFill>
                  <a:srgbClr val="2C64A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 baseline="0">
                <a:solidFill>
                  <a:srgbClr val="2C64A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 baseline="0">
                <a:solidFill>
                  <a:srgbClr val="2C64A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jeunes scolarisés ont toujours des usages moins élevés que les jeunes apprentis ou déscolarisés, quel que soit le niveau d’usage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différences sont  plus marquées pour les usages réguliers ou intensifs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 : usage régulier de cannabis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fois plus élevé chez les jeunes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déscolarisés que les scolarisés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écart plus marqué pour 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usage problématique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 : tabac quotidien 3 fois plus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élevé chez les jeunes non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scolarisés que chez les scolaires</a:t>
            </a: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2C64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2C64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 3" descr="Une image contenant texte, capture d’écran, Police, nombre">
            <a:extLst>
              <a:ext uri="{FF2B5EF4-FFF2-40B4-BE49-F238E27FC236}">
                <a16:creationId xmlns:a16="http://schemas.microsoft.com/office/drawing/2014/main" id="{B7C103EE-7FEB-A741-DBFA-B18DEA16C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94" y="3175508"/>
            <a:ext cx="4709568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1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040" y="-2198"/>
            <a:ext cx="8640960" cy="836712"/>
          </a:xfrm>
        </p:spPr>
        <p:txBody>
          <a:bodyPr/>
          <a:lstStyle/>
          <a:p>
            <a:r>
              <a:rPr lang="fr-FR" sz="2400" dirty="0"/>
              <a:t>Une contraception efficace moins souvent utilisée par les femmes moins favorisées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4390" y="1100380"/>
            <a:ext cx="8612105" cy="1536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91,4% utilisent une méthode efficace </a:t>
            </a:r>
            <a:r>
              <a:rPr lang="fr-FR" sz="2200" dirty="0"/>
              <a:t>(57% pilule, 22% préservatif, 12% autres méthodes médicales), 4% une autre méthode, </a:t>
            </a:r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5% aucune</a:t>
            </a:r>
            <a:r>
              <a:rPr lang="fr-FR" sz="2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% d’utilisatrices d’une méthode efficace moins élevée chez les femmes moins favorisées (1</a:t>
            </a:r>
            <a:r>
              <a:rPr lang="fr-FR" sz="2200" baseline="30000" dirty="0"/>
              <a:t>er</a:t>
            </a:r>
            <a:r>
              <a:rPr lang="fr-FR" sz="2200" dirty="0"/>
              <a:t> </a:t>
            </a:r>
            <a:r>
              <a:rPr lang="fr-FR" sz="2200" dirty="0" err="1"/>
              <a:t>tercile</a:t>
            </a:r>
            <a:r>
              <a:rPr lang="fr-FR" sz="2200" dirty="0"/>
              <a:t>, chômeuses, niveau de diplôme inférieur)</a:t>
            </a:r>
            <a:br>
              <a:rPr lang="fr-FR" sz="2200" dirty="0"/>
            </a:br>
            <a:endParaRPr lang="fr-FR" sz="2200" dirty="0"/>
          </a:p>
        </p:txBody>
      </p:sp>
      <p:graphicFrame>
        <p:nvGraphicFramePr>
          <p:cNvPr id="4" name="Graphique 3"/>
          <p:cNvGraphicFramePr/>
          <p:nvPr/>
        </p:nvGraphicFramePr>
        <p:xfrm>
          <a:off x="251520" y="3361906"/>
          <a:ext cx="2952327" cy="292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5717580" y="3555080"/>
          <a:ext cx="287020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/>
          <p:cNvGraphicFramePr/>
          <p:nvPr/>
        </p:nvGraphicFramePr>
        <p:xfrm>
          <a:off x="3024320" y="3555081"/>
          <a:ext cx="288259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424391" y="2947010"/>
            <a:ext cx="8468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Utilisation d’une méthode de contraception efficace chez les femmes de 15-25 ans* sexuellement actives dans les 12 mois précédant l’enquête, Île-de-France, Hors Île-de-France, 2016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46484" y="6597352"/>
            <a:ext cx="4285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: Baromètre santé 2016, Santé publique France, exploitation ORS Île-de-France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860F0D-20A2-4C7C-9BA1-F3602D9A999D}"/>
              </a:ext>
            </a:extLst>
          </p:cNvPr>
          <p:cNvSpPr/>
          <p:nvPr/>
        </p:nvSpPr>
        <p:spPr>
          <a:xfrm>
            <a:off x="1960484" y="619446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*Ayant des rapports hétérosexuels, non enceintes et ne souhaitant pas concevoir, sans problème de stérilité avéré dans le couple.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1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Les grossesses non prévues plus élevées chez les jeunes femmes moins favorisées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190" y="4140976"/>
            <a:ext cx="9053118" cy="26428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13,3% des Franciliennes ont eu une GNP au cours des 5 dernières années, sans différence avec le reste de la France, et stable entre 2010 et 2016.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L’IVG représentait l’issue majoritaire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/>
              <a:t>% de GNP plus élevés chez les </a:t>
            </a:r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femmes aux revenus plus faibles </a:t>
            </a:r>
            <a:r>
              <a:rPr lang="fr-FR" sz="2200" dirty="0"/>
              <a:t>(1</a:t>
            </a:r>
            <a:r>
              <a:rPr lang="fr-FR" sz="2200" baseline="30000" dirty="0"/>
              <a:t>er</a:t>
            </a:r>
            <a:r>
              <a:rPr lang="fr-FR" sz="2200" dirty="0"/>
              <a:t> </a:t>
            </a:r>
            <a:r>
              <a:rPr lang="fr-FR" sz="2200" dirty="0" err="1"/>
              <a:t>tercile</a:t>
            </a:r>
            <a:r>
              <a:rPr lang="fr-FR" sz="2200" dirty="0"/>
              <a:t>), au </a:t>
            </a:r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chômage</a:t>
            </a:r>
            <a:r>
              <a:rPr lang="fr-FR" sz="2200" dirty="0"/>
              <a:t> ou de niveau de </a:t>
            </a:r>
            <a:r>
              <a:rPr lang="fr-FR" sz="2200" dirty="0">
                <a:solidFill>
                  <a:schemeClr val="accent6">
                    <a:lumMod val="75000"/>
                  </a:schemeClr>
                </a:solidFill>
              </a:rPr>
              <a:t>diplôme inférieur</a:t>
            </a:r>
          </a:p>
        </p:txBody>
      </p:sp>
      <p:graphicFrame>
        <p:nvGraphicFramePr>
          <p:cNvPr id="4" name="Graphique 3"/>
          <p:cNvGraphicFramePr/>
          <p:nvPr/>
        </p:nvGraphicFramePr>
        <p:xfrm>
          <a:off x="177190" y="1484783"/>
          <a:ext cx="3008922" cy="2388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/>
          <p:cNvGraphicFramePr/>
          <p:nvPr/>
        </p:nvGraphicFramePr>
        <p:xfrm>
          <a:off x="3186112" y="1484784"/>
          <a:ext cx="2893412" cy="2345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ique 5"/>
          <p:cNvGraphicFramePr/>
          <p:nvPr/>
        </p:nvGraphicFramePr>
        <p:xfrm>
          <a:off x="6228184" y="1484783"/>
          <a:ext cx="2915816" cy="2518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37955" y="841904"/>
            <a:ext cx="8468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Grossesses non prévues au cours des 5 dernières années chez les femmes de 15-25 ans ayant déjà eu des rapports hétérosexuels, Île-de-France, Hors Île-de-France, 2016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3942771"/>
            <a:ext cx="42859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: Baromètre santé 2016, Santé publique France, exploitation ORS Île-de-France</a:t>
            </a:r>
          </a:p>
        </p:txBody>
      </p:sp>
    </p:spTree>
    <p:extLst>
      <p:ext uri="{BB962C8B-B14F-4D97-AF65-F5344CB8AC3E}">
        <p14:creationId xmlns:p14="http://schemas.microsoft.com/office/powerpoint/2010/main" val="275899779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_Presentation_ORS" id="{0B664AC6-54DC-4350-B1D8-46AB84C91011}" vid="{A16D8FF8-B0AF-41A1-B418-F6DCDDE33C5D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Modele_Presentation_ORS</Template>
  <TotalTime>15924</TotalTime>
  <Words>1690</Words>
  <Application>Microsoft Office PowerPoint</Application>
  <PresentationFormat>Affichage à l'écran (4:3)</PresentationFormat>
  <Paragraphs>121</Paragraphs>
  <Slides>15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Google Sans</vt:lpstr>
      <vt:lpstr>Tahoma</vt:lpstr>
      <vt:lpstr>Times New Roman</vt:lpstr>
      <vt:lpstr>Verdana</vt:lpstr>
      <vt:lpstr>Wingdings</vt:lpstr>
      <vt:lpstr>MODELE_Presentation</vt:lpstr>
      <vt:lpstr>Conception personnalisée</vt:lpstr>
      <vt:lpstr>1_Conception personnalisée</vt:lpstr>
      <vt:lpstr>La santé des enfants et des jeunes : éléments-clés et inégalités sociales et territoriales de santé</vt:lpstr>
      <vt:lpstr>Des inégalités sociales et territoriales…</vt:lpstr>
      <vt:lpstr>Pauvreté des enfants : de fortes disparités territoriales</vt:lpstr>
      <vt:lpstr>Présentation PowerPoint</vt:lpstr>
      <vt:lpstr>Présentation PowerPoint</vt:lpstr>
      <vt:lpstr>Présentation PowerPoint</vt:lpstr>
      <vt:lpstr>Présentation PowerPoint</vt:lpstr>
      <vt:lpstr>Une contraception efficace moins souvent utilisée par les femmes moins favorisées</vt:lpstr>
      <vt:lpstr>Les grossesses non prévues plus élevées chez les jeunes femmes moins favorisées</vt:lpstr>
      <vt:lpstr>Un recours à l’IVG en baisse chez les mineures mais en augmentation chez les 18-24 ans</vt:lpstr>
      <vt:lpstr>Présentation PowerPoint</vt:lpstr>
      <vt:lpstr>Des taux de bénéficiaires de la complémentaire santé solidaire (CSS) plus élevés dans certains territoires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MATULONGA Bobette</dc:creator>
  <cp:lastModifiedBy>Contact</cp:lastModifiedBy>
  <cp:revision>314</cp:revision>
  <cp:lastPrinted>2011-03-21T10:37:11Z</cp:lastPrinted>
  <dcterms:created xsi:type="dcterms:W3CDTF">2022-03-23T11:38:45Z</dcterms:created>
  <dcterms:modified xsi:type="dcterms:W3CDTF">2026-04-10T14:08:30Z</dcterms:modified>
</cp:coreProperties>
</file>